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99" r:id="rId3"/>
    <p:sldId id="302" r:id="rId4"/>
    <p:sldId id="303" r:id="rId5"/>
    <p:sldId id="300" r:id="rId6"/>
    <p:sldId id="321" r:id="rId7"/>
    <p:sldId id="322" r:id="rId8"/>
    <p:sldId id="257" r:id="rId9"/>
    <p:sldId id="315" r:id="rId10"/>
    <p:sldId id="310" r:id="rId11"/>
    <p:sldId id="304" r:id="rId12"/>
    <p:sldId id="259" r:id="rId13"/>
    <p:sldId id="308" r:id="rId14"/>
    <p:sldId id="262" r:id="rId15"/>
    <p:sldId id="261" r:id="rId16"/>
    <p:sldId id="270" r:id="rId17"/>
    <p:sldId id="271" r:id="rId18"/>
    <p:sldId id="263" r:id="rId19"/>
    <p:sldId id="260" r:id="rId20"/>
    <p:sldId id="294" r:id="rId21"/>
    <p:sldId id="264" r:id="rId22"/>
    <p:sldId id="311" r:id="rId23"/>
    <p:sldId id="265" r:id="rId24"/>
    <p:sldId id="268" r:id="rId25"/>
    <p:sldId id="312" r:id="rId26"/>
    <p:sldId id="317" r:id="rId27"/>
    <p:sldId id="267" r:id="rId28"/>
    <p:sldId id="316" r:id="rId29"/>
    <p:sldId id="318" r:id="rId30"/>
    <p:sldId id="266" r:id="rId31"/>
    <p:sldId id="269" r:id="rId32"/>
    <p:sldId id="275" r:id="rId33"/>
    <p:sldId id="274" r:id="rId34"/>
    <p:sldId id="305" r:id="rId35"/>
    <p:sldId id="307" r:id="rId36"/>
    <p:sldId id="273" r:id="rId37"/>
    <p:sldId id="276" r:id="rId38"/>
    <p:sldId id="277" r:id="rId39"/>
    <p:sldId id="293" r:id="rId40"/>
    <p:sldId id="319" r:id="rId41"/>
    <p:sldId id="320" r:id="rId42"/>
    <p:sldId id="280" r:id="rId43"/>
    <p:sldId id="313" r:id="rId44"/>
    <p:sldId id="282" r:id="rId45"/>
    <p:sldId id="283" r:id="rId46"/>
    <p:sldId id="314" r:id="rId47"/>
    <p:sldId id="297" r:id="rId48"/>
    <p:sldId id="298" r:id="rId49"/>
    <p:sldId id="30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pos="4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333333"/>
    <a:srgbClr val="B5B5B5"/>
    <a:srgbClr val="217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6743" autoAdjust="0"/>
  </p:normalViewPr>
  <p:slideViewPr>
    <p:cSldViewPr snapToGrid="0" snapToObjects="1">
      <p:cViewPr varScale="1">
        <p:scale>
          <a:sx n="70" d="100"/>
          <a:sy n="70" d="100"/>
        </p:scale>
        <p:origin x="1278" y="54"/>
      </p:cViewPr>
      <p:guideLst>
        <p:guide orient="horz" pos="707"/>
        <p:guide pos="449"/>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9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Chief Nursing Informatics Officer</c:v>
                </c:pt>
                <c:pt idx="1">
                  <c:v>Project Manager</c:v>
                </c:pt>
                <c:pt idx="2">
                  <c:v>Associate Professor/Professor</c:v>
                </c:pt>
                <c:pt idx="3">
                  <c:v>Clinical Applications Specialist</c:v>
                </c:pt>
                <c:pt idx="4">
                  <c:v>Application Analyst</c:v>
                </c:pt>
                <c:pt idx="5">
                  <c:v>Nurse Educator/Instructor</c:v>
                </c:pt>
                <c:pt idx="6">
                  <c:v>Clinical Informatics Specialist</c:v>
                </c:pt>
                <c:pt idx="7">
                  <c:v>Consultant</c:v>
                </c:pt>
                <c:pt idx="8">
                  <c:v>Clinical Analyst</c:v>
                </c:pt>
                <c:pt idx="9">
                  <c:v>Director of Clinical Informatics</c:v>
                </c:pt>
                <c:pt idx="10">
                  <c:v>Nursing Informatics Specialist</c:v>
                </c:pt>
              </c:strCache>
            </c:strRef>
          </c:cat>
          <c:val>
            <c:numRef>
              <c:f>Sheet1!$B$2:$B$12</c:f>
              <c:numCache>
                <c:formatCode>0%</c:formatCode>
                <c:ptCount val="11"/>
                <c:pt idx="0">
                  <c:v>0.02</c:v>
                </c:pt>
                <c:pt idx="1">
                  <c:v>0.02</c:v>
                </c:pt>
                <c:pt idx="2">
                  <c:v>0.01</c:v>
                </c:pt>
                <c:pt idx="3">
                  <c:v>0.03</c:v>
                </c:pt>
                <c:pt idx="4">
                  <c:v>0.06</c:v>
                </c:pt>
                <c:pt idx="5">
                  <c:v>0.03</c:v>
                </c:pt>
                <c:pt idx="6">
                  <c:v>0.02</c:v>
                </c:pt>
                <c:pt idx="7">
                  <c:v>0.04</c:v>
                </c:pt>
                <c:pt idx="8">
                  <c:v>7.0000000000000007E-2</c:v>
                </c:pt>
                <c:pt idx="9">
                  <c:v>0.01</c:v>
                </c:pt>
                <c:pt idx="10">
                  <c:v>0.23</c:v>
                </c:pt>
              </c:numCache>
            </c:numRef>
          </c:val>
          <c:extLst>
            <c:ext xmlns:c16="http://schemas.microsoft.com/office/drawing/2014/chart" uri="{C3380CC4-5D6E-409C-BE32-E72D297353CC}">
              <c16:uniqueId val="{00000000-EE49-45F3-A0E4-09AADA7F9BAA}"/>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Chief Nursing Informatics Officer</c:v>
                </c:pt>
                <c:pt idx="1">
                  <c:v>Project Manager</c:v>
                </c:pt>
                <c:pt idx="2">
                  <c:v>Associate Professor/Professor</c:v>
                </c:pt>
                <c:pt idx="3">
                  <c:v>Clinical Applications Specialist</c:v>
                </c:pt>
                <c:pt idx="4">
                  <c:v>Application Analyst</c:v>
                </c:pt>
                <c:pt idx="5">
                  <c:v>Nurse Educator/Instructor</c:v>
                </c:pt>
                <c:pt idx="6">
                  <c:v>Clinical Informatics Specialist</c:v>
                </c:pt>
                <c:pt idx="7">
                  <c:v>Consultant</c:v>
                </c:pt>
                <c:pt idx="8">
                  <c:v>Clinical Analyst</c:v>
                </c:pt>
                <c:pt idx="9">
                  <c:v>Director of Clinical Informatics</c:v>
                </c:pt>
                <c:pt idx="10">
                  <c:v>Nursing Informatics Specialist</c:v>
                </c:pt>
              </c:strCache>
            </c:strRef>
          </c:cat>
          <c:val>
            <c:numRef>
              <c:f>Sheet1!$C$2:$C$12</c:f>
              <c:numCache>
                <c:formatCode>0%</c:formatCode>
                <c:ptCount val="11"/>
                <c:pt idx="0">
                  <c:v>0.02</c:v>
                </c:pt>
                <c:pt idx="1">
                  <c:v>0.02</c:v>
                </c:pt>
                <c:pt idx="2">
                  <c:v>0.02</c:v>
                </c:pt>
                <c:pt idx="3">
                  <c:v>0.03</c:v>
                </c:pt>
                <c:pt idx="4">
                  <c:v>0.03</c:v>
                </c:pt>
                <c:pt idx="5">
                  <c:v>0.03</c:v>
                </c:pt>
                <c:pt idx="6">
                  <c:v>0.03</c:v>
                </c:pt>
                <c:pt idx="7">
                  <c:v>0.04</c:v>
                </c:pt>
                <c:pt idx="8">
                  <c:v>0.05</c:v>
                </c:pt>
                <c:pt idx="9">
                  <c:v>7.0000000000000007E-2</c:v>
                </c:pt>
                <c:pt idx="10">
                  <c:v>0.2</c:v>
                </c:pt>
              </c:numCache>
            </c:numRef>
          </c:val>
          <c:extLst>
            <c:ext xmlns:c16="http://schemas.microsoft.com/office/drawing/2014/chart" uri="{C3380CC4-5D6E-409C-BE32-E72D297353CC}">
              <c16:uniqueId val="{00000001-EE49-45F3-A0E4-09AADA7F9BAA}"/>
            </c:ext>
          </c:extLst>
        </c:ser>
        <c:dLbls>
          <c:showLegendKey val="0"/>
          <c:showVal val="0"/>
          <c:showCatName val="0"/>
          <c:showSerName val="0"/>
          <c:showPercent val="0"/>
          <c:showBubbleSize val="0"/>
        </c:dLbls>
        <c:gapWidth val="25"/>
        <c:axId val="71903872"/>
        <c:axId val="71917952"/>
      </c:barChart>
      <c:catAx>
        <c:axId val="719038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917952"/>
        <c:crosses val="autoZero"/>
        <c:auto val="1"/>
        <c:lblAlgn val="ctr"/>
        <c:lblOffset val="100"/>
        <c:noMultiLvlLbl val="0"/>
      </c:catAx>
      <c:valAx>
        <c:axId val="71917952"/>
        <c:scaling>
          <c:orientation val="minMax"/>
        </c:scaling>
        <c:delete val="1"/>
        <c:axPos val="b"/>
        <c:numFmt formatCode="0%" sourceLinked="0"/>
        <c:majorTickMark val="out"/>
        <c:minorTickMark val="none"/>
        <c:tickLblPos val="nextTo"/>
        <c:crossAx val="7190387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1 year</c:v>
                </c:pt>
                <c:pt idx="1">
                  <c:v>1 to 2 years</c:v>
                </c:pt>
                <c:pt idx="2">
                  <c:v>3 to 5 years</c:v>
                </c:pt>
                <c:pt idx="3">
                  <c:v>More than 5 years</c:v>
                </c:pt>
              </c:strCache>
            </c:strRef>
          </c:cat>
          <c:val>
            <c:numRef>
              <c:f>Sheet1!$B$2:$B$5</c:f>
              <c:numCache>
                <c:formatCode>0%</c:formatCode>
                <c:ptCount val="4"/>
                <c:pt idx="0">
                  <c:v>0.18</c:v>
                </c:pt>
                <c:pt idx="1">
                  <c:v>0.26</c:v>
                </c:pt>
                <c:pt idx="2">
                  <c:v>0.3</c:v>
                </c:pt>
                <c:pt idx="3">
                  <c:v>0.26</c:v>
                </c:pt>
              </c:numCache>
            </c:numRef>
          </c:val>
          <c:extLst>
            <c:ext xmlns:c16="http://schemas.microsoft.com/office/drawing/2014/chart" uri="{C3380CC4-5D6E-409C-BE32-E72D297353CC}">
              <c16:uniqueId val="{00000000-8CFD-4A1B-A93E-2E5C02074B7B}"/>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1 year</c:v>
                </c:pt>
                <c:pt idx="1">
                  <c:v>1 to 2 years</c:v>
                </c:pt>
                <c:pt idx="2">
                  <c:v>3 to 5 years</c:v>
                </c:pt>
                <c:pt idx="3">
                  <c:v>More than 5 years</c:v>
                </c:pt>
              </c:strCache>
            </c:strRef>
          </c:cat>
          <c:val>
            <c:numRef>
              <c:f>Sheet1!$C$2:$C$5</c:f>
              <c:numCache>
                <c:formatCode>0%</c:formatCode>
                <c:ptCount val="4"/>
                <c:pt idx="0">
                  <c:v>0.14995224450811842</c:v>
                </c:pt>
                <c:pt idx="1">
                  <c:v>0.31996179560649474</c:v>
                </c:pt>
                <c:pt idx="2">
                  <c:v>0.29130850047755491</c:v>
                </c:pt>
                <c:pt idx="3">
                  <c:v>0.2387774594078319</c:v>
                </c:pt>
              </c:numCache>
            </c:numRef>
          </c:val>
          <c:extLst>
            <c:ext xmlns:c16="http://schemas.microsoft.com/office/drawing/2014/chart" uri="{C3380CC4-5D6E-409C-BE32-E72D297353CC}">
              <c16:uniqueId val="{00000001-8CFD-4A1B-A93E-2E5C02074B7B}"/>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1 year</c:v>
                </c:pt>
                <c:pt idx="1">
                  <c:v>1 to 2 years</c:v>
                </c:pt>
                <c:pt idx="2">
                  <c:v>3 to 5 years</c:v>
                </c:pt>
                <c:pt idx="3">
                  <c:v>More than 5 years</c:v>
                </c:pt>
              </c:strCache>
            </c:strRef>
          </c:cat>
          <c:val>
            <c:numRef>
              <c:f>Sheet1!$D$2:$D$5</c:f>
              <c:numCache>
                <c:formatCode>0%</c:formatCode>
                <c:ptCount val="4"/>
                <c:pt idx="0">
                  <c:v>0.11</c:v>
                </c:pt>
                <c:pt idx="1">
                  <c:v>0.24</c:v>
                </c:pt>
                <c:pt idx="2">
                  <c:v>0.35</c:v>
                </c:pt>
                <c:pt idx="3">
                  <c:v>0.31</c:v>
                </c:pt>
              </c:numCache>
            </c:numRef>
          </c:val>
          <c:extLst>
            <c:ext xmlns:c16="http://schemas.microsoft.com/office/drawing/2014/chart" uri="{C3380CC4-5D6E-409C-BE32-E72D297353CC}">
              <c16:uniqueId val="{00000002-8CFD-4A1B-A93E-2E5C02074B7B}"/>
            </c:ext>
          </c:extLst>
        </c:ser>
        <c:dLbls>
          <c:showLegendKey val="0"/>
          <c:showVal val="0"/>
          <c:showCatName val="0"/>
          <c:showSerName val="0"/>
          <c:showPercent val="0"/>
          <c:showBubbleSize val="0"/>
        </c:dLbls>
        <c:gapWidth val="25"/>
        <c:axId val="72444544"/>
        <c:axId val="72458624"/>
      </c:barChart>
      <c:catAx>
        <c:axId val="72444544"/>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2458624"/>
        <c:crosses val="autoZero"/>
        <c:auto val="1"/>
        <c:lblAlgn val="ctr"/>
        <c:lblOffset val="100"/>
        <c:noMultiLvlLbl val="0"/>
      </c:catAx>
      <c:valAx>
        <c:axId val="72458624"/>
        <c:scaling>
          <c:orientation val="minMax"/>
        </c:scaling>
        <c:delete val="1"/>
        <c:axPos val="b"/>
        <c:numFmt formatCode="0%" sourceLinked="0"/>
        <c:majorTickMark val="out"/>
        <c:minorTickMark val="none"/>
        <c:tickLblPos val="nextTo"/>
        <c:crossAx val="7244454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More than 75%</c:v>
                </c:pt>
                <c:pt idx="1">
                  <c:v>51% to 75%</c:v>
                </c:pt>
                <c:pt idx="2">
                  <c:v>26% to 50%</c:v>
                </c:pt>
                <c:pt idx="3">
                  <c:v>Less than 25%</c:v>
                </c:pt>
                <c:pt idx="4">
                  <c:v>None</c:v>
                </c:pt>
              </c:strCache>
            </c:strRef>
          </c:cat>
          <c:val>
            <c:numRef>
              <c:f>Sheet1!$B$2:$B$6</c:f>
              <c:numCache>
                <c:formatCode>0%</c:formatCode>
                <c:ptCount val="5"/>
                <c:pt idx="0">
                  <c:v>0.02</c:v>
                </c:pt>
                <c:pt idx="1">
                  <c:v>0.01</c:v>
                </c:pt>
                <c:pt idx="2">
                  <c:v>0.02</c:v>
                </c:pt>
                <c:pt idx="3">
                  <c:v>0.19</c:v>
                </c:pt>
                <c:pt idx="4">
                  <c:v>0.77</c:v>
                </c:pt>
              </c:numCache>
            </c:numRef>
          </c:val>
          <c:extLst>
            <c:ext xmlns:c16="http://schemas.microsoft.com/office/drawing/2014/chart" uri="{C3380CC4-5D6E-409C-BE32-E72D297353CC}">
              <c16:uniqueId val="{00000000-F281-4579-B0F4-0233FC352780}"/>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More than 75%</c:v>
                </c:pt>
                <c:pt idx="1">
                  <c:v>51% to 75%</c:v>
                </c:pt>
                <c:pt idx="2">
                  <c:v>26% to 50%</c:v>
                </c:pt>
                <c:pt idx="3">
                  <c:v>Less than 25%</c:v>
                </c:pt>
                <c:pt idx="4">
                  <c:v>None</c:v>
                </c:pt>
              </c:strCache>
            </c:strRef>
          </c:cat>
          <c:val>
            <c:numRef>
              <c:f>Sheet1!$C$2:$C$6</c:f>
              <c:numCache>
                <c:formatCode>0%</c:formatCode>
                <c:ptCount val="5"/>
                <c:pt idx="0">
                  <c:v>2.7698185291308502E-2</c:v>
                </c:pt>
                <c:pt idx="1">
                  <c:v>1.3371537726838587E-2</c:v>
                </c:pt>
                <c:pt idx="2">
                  <c:v>2.1967526265520534E-2</c:v>
                </c:pt>
                <c:pt idx="3">
                  <c:v>0.16714422158548234</c:v>
                </c:pt>
                <c:pt idx="4">
                  <c:v>0.76981852913085003</c:v>
                </c:pt>
              </c:numCache>
            </c:numRef>
          </c:val>
          <c:extLst>
            <c:ext xmlns:c16="http://schemas.microsoft.com/office/drawing/2014/chart" uri="{C3380CC4-5D6E-409C-BE32-E72D297353CC}">
              <c16:uniqueId val="{00000001-F281-4579-B0F4-0233FC352780}"/>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More than 75%</c:v>
                </c:pt>
                <c:pt idx="1">
                  <c:v>51% to 75%</c:v>
                </c:pt>
                <c:pt idx="2">
                  <c:v>26% to 50%</c:v>
                </c:pt>
                <c:pt idx="3">
                  <c:v>Less than 25%</c:v>
                </c:pt>
                <c:pt idx="4">
                  <c:v>None</c:v>
                </c:pt>
              </c:strCache>
            </c:strRef>
          </c:cat>
          <c:val>
            <c:numRef>
              <c:f>Sheet1!$D$2:$D$6</c:f>
              <c:numCache>
                <c:formatCode>0%</c:formatCode>
                <c:ptCount val="5"/>
                <c:pt idx="0">
                  <c:v>0.02</c:v>
                </c:pt>
                <c:pt idx="1">
                  <c:v>0.02</c:v>
                </c:pt>
                <c:pt idx="2">
                  <c:v>0.04</c:v>
                </c:pt>
                <c:pt idx="3">
                  <c:v>0.21</c:v>
                </c:pt>
                <c:pt idx="4">
                  <c:v>0.71</c:v>
                </c:pt>
              </c:numCache>
            </c:numRef>
          </c:val>
          <c:extLst>
            <c:ext xmlns:c16="http://schemas.microsoft.com/office/drawing/2014/chart" uri="{C3380CC4-5D6E-409C-BE32-E72D297353CC}">
              <c16:uniqueId val="{00000002-F281-4579-B0F4-0233FC352780}"/>
            </c:ext>
          </c:extLst>
        </c:ser>
        <c:dLbls>
          <c:showLegendKey val="0"/>
          <c:showVal val="0"/>
          <c:showCatName val="0"/>
          <c:showSerName val="0"/>
          <c:showPercent val="0"/>
          <c:showBubbleSize val="0"/>
        </c:dLbls>
        <c:gapWidth val="25"/>
        <c:axId val="72478080"/>
        <c:axId val="72553600"/>
      </c:barChart>
      <c:catAx>
        <c:axId val="7247808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2553600"/>
        <c:crosses val="autoZero"/>
        <c:auto val="1"/>
        <c:lblAlgn val="ctr"/>
        <c:lblOffset val="100"/>
        <c:noMultiLvlLbl val="0"/>
      </c:catAx>
      <c:valAx>
        <c:axId val="72553600"/>
        <c:scaling>
          <c:orientation val="minMax"/>
        </c:scaling>
        <c:delete val="1"/>
        <c:axPos val="b"/>
        <c:numFmt formatCode="0%" sourceLinked="0"/>
        <c:majorTickMark val="out"/>
        <c:minorTickMark val="none"/>
        <c:tickLblPos val="nextTo"/>
        <c:crossAx val="7247808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2"/>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786-4B17-9315-21545FEB4149}"/>
                </c:ext>
              </c:extLst>
            </c:dLbl>
            <c:dLbl>
              <c:idx val="5"/>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786-4B17-9315-21545FEB4149}"/>
                </c:ext>
              </c:extLst>
            </c:dLbl>
            <c:dLbl>
              <c:idx val="10"/>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6BE-4217-BE61-4346B6E137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Other PhD</c:v>
                </c:pt>
                <c:pt idx="1">
                  <c:v>Nurse Practitioner</c:v>
                </c:pt>
                <c:pt idx="2">
                  <c:v>PhD in Nursing Informatics</c:v>
                </c:pt>
                <c:pt idx="3">
                  <c:v>Licensed Practical Nurse</c:v>
                </c:pt>
                <c:pt idx="4">
                  <c:v>PhD in Nursing</c:v>
                </c:pt>
                <c:pt idx="5">
                  <c:v>Master's Degree in Other Informatics</c:v>
                </c:pt>
                <c:pt idx="6">
                  <c:v>Doctor of Nursing Practice</c:v>
                </c:pt>
                <c:pt idx="7">
                  <c:v>Other Bachelor's</c:v>
                </c:pt>
                <c:pt idx="8">
                  <c:v>Other Master's</c:v>
                </c:pt>
                <c:pt idx="9">
                  <c:v>Master's in Nursing</c:v>
                </c:pt>
                <c:pt idx="10">
                  <c:v>Master's Degree in Nursing Informatics</c:v>
                </c:pt>
                <c:pt idx="11">
                  <c:v>Bachelor's in Nursing</c:v>
                </c:pt>
              </c:strCache>
            </c:strRef>
          </c:cat>
          <c:val>
            <c:numRef>
              <c:f>Sheet1!$B$2:$B$13</c:f>
              <c:numCache>
                <c:formatCode>0%</c:formatCode>
                <c:ptCount val="12"/>
                <c:pt idx="0">
                  <c:v>0.03</c:v>
                </c:pt>
                <c:pt idx="1">
                  <c:v>0.01</c:v>
                </c:pt>
                <c:pt idx="2">
                  <c:v>0</c:v>
                </c:pt>
                <c:pt idx="3">
                  <c:v>0.01</c:v>
                </c:pt>
                <c:pt idx="4">
                  <c:v>0.01</c:v>
                </c:pt>
                <c:pt idx="5">
                  <c:v>0</c:v>
                </c:pt>
                <c:pt idx="6">
                  <c:v>0.01</c:v>
                </c:pt>
                <c:pt idx="7">
                  <c:v>0.13</c:v>
                </c:pt>
                <c:pt idx="8">
                  <c:v>0.24</c:v>
                </c:pt>
                <c:pt idx="9">
                  <c:v>0.35</c:v>
                </c:pt>
                <c:pt idx="10">
                  <c:v>0</c:v>
                </c:pt>
                <c:pt idx="11">
                  <c:v>0.42</c:v>
                </c:pt>
              </c:numCache>
            </c:numRef>
          </c:val>
          <c:extLst>
            <c:ext xmlns:c16="http://schemas.microsoft.com/office/drawing/2014/chart" uri="{C3380CC4-5D6E-409C-BE32-E72D297353CC}">
              <c16:uniqueId val="{00000000-57FB-4844-8903-23C05BA84C0D}"/>
            </c:ext>
          </c:extLst>
        </c:ser>
        <c:ser>
          <c:idx val="1"/>
          <c:order val="1"/>
          <c:tx>
            <c:strRef>
              <c:f>Sheet1!$C$1</c:f>
              <c:strCache>
                <c:ptCount val="1"/>
                <c:pt idx="0">
                  <c:v>2014 Results</c:v>
                </c:pt>
              </c:strCache>
            </c:strRef>
          </c:tx>
          <c:spPr>
            <a:solidFill>
              <a:schemeClr val="accent4"/>
            </a:solidFill>
            <a:ln>
              <a:noFill/>
            </a:ln>
            <a:effectLst/>
          </c:spPr>
          <c:invertIfNegative val="0"/>
          <c:dLbls>
            <c:dLbl>
              <c:idx val="2"/>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786-4B17-9315-21545FEB4149}"/>
                </c:ext>
              </c:extLst>
            </c:dLbl>
            <c:dLbl>
              <c:idx val="5"/>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786-4B17-9315-21545FEB4149}"/>
                </c:ext>
              </c:extLst>
            </c:dLbl>
            <c:dLbl>
              <c:idx val="10"/>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6BE-4217-BE61-4346B6E137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Other PhD</c:v>
                </c:pt>
                <c:pt idx="1">
                  <c:v>Nurse Practitioner</c:v>
                </c:pt>
                <c:pt idx="2">
                  <c:v>PhD in Nursing Informatics</c:v>
                </c:pt>
                <c:pt idx="3">
                  <c:v>Licensed Practical Nurse</c:v>
                </c:pt>
                <c:pt idx="4">
                  <c:v>PhD in Nursing</c:v>
                </c:pt>
                <c:pt idx="5">
                  <c:v>Master's Degree in Other Informatics</c:v>
                </c:pt>
                <c:pt idx="6">
                  <c:v>Doctor of Nursing Practice</c:v>
                </c:pt>
                <c:pt idx="7">
                  <c:v>Other Bachelor's</c:v>
                </c:pt>
                <c:pt idx="8">
                  <c:v>Other Master's</c:v>
                </c:pt>
                <c:pt idx="9">
                  <c:v>Master's in Nursing</c:v>
                </c:pt>
                <c:pt idx="10">
                  <c:v>Master's Degree in Nursing Informatics</c:v>
                </c:pt>
                <c:pt idx="11">
                  <c:v>Bachelor's in Nursing</c:v>
                </c:pt>
              </c:strCache>
            </c:strRef>
          </c:cat>
          <c:val>
            <c:numRef>
              <c:f>Sheet1!$C$2:$C$13</c:f>
              <c:numCache>
                <c:formatCode>0%</c:formatCode>
                <c:ptCount val="12"/>
                <c:pt idx="0">
                  <c:v>1.0506208213944603E-2</c:v>
                </c:pt>
                <c:pt idx="1">
                  <c:v>1.3371537726838587E-2</c:v>
                </c:pt>
                <c:pt idx="2">
                  <c:v>0</c:v>
                </c:pt>
                <c:pt idx="3">
                  <c:v>1.6236867239732569E-2</c:v>
                </c:pt>
                <c:pt idx="4">
                  <c:v>2.387774594078319E-2</c:v>
                </c:pt>
                <c:pt idx="5">
                  <c:v>0</c:v>
                </c:pt>
                <c:pt idx="6">
                  <c:v>2.5787965616045846E-2</c:v>
                </c:pt>
                <c:pt idx="7">
                  <c:v>0.11365807067812798</c:v>
                </c:pt>
                <c:pt idx="8">
                  <c:v>0.18338108882521489</c:v>
                </c:pt>
                <c:pt idx="9">
                  <c:v>0.41069723018147086</c:v>
                </c:pt>
                <c:pt idx="10">
                  <c:v>0</c:v>
                </c:pt>
                <c:pt idx="11">
                  <c:v>0.42311365807067813</c:v>
                </c:pt>
              </c:numCache>
            </c:numRef>
          </c:val>
          <c:extLst>
            <c:ext xmlns:c16="http://schemas.microsoft.com/office/drawing/2014/chart" uri="{C3380CC4-5D6E-409C-BE32-E72D297353CC}">
              <c16:uniqueId val="{00000001-57FB-4844-8903-23C05BA84C0D}"/>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Other PhD</c:v>
                </c:pt>
                <c:pt idx="1">
                  <c:v>Nurse Practitioner</c:v>
                </c:pt>
                <c:pt idx="2">
                  <c:v>PhD in Nursing Informatics</c:v>
                </c:pt>
                <c:pt idx="3">
                  <c:v>Licensed Practical Nurse</c:v>
                </c:pt>
                <c:pt idx="4">
                  <c:v>PhD in Nursing</c:v>
                </c:pt>
                <c:pt idx="5">
                  <c:v>Master's Degree in Other Informatics</c:v>
                </c:pt>
                <c:pt idx="6">
                  <c:v>Doctor of Nursing Practice</c:v>
                </c:pt>
                <c:pt idx="7">
                  <c:v>Other Bachelor's</c:v>
                </c:pt>
                <c:pt idx="8">
                  <c:v>Other Master's</c:v>
                </c:pt>
                <c:pt idx="9">
                  <c:v>Master's in Nursing</c:v>
                </c:pt>
                <c:pt idx="10">
                  <c:v>Master's Degree in Nursing Informatics</c:v>
                </c:pt>
                <c:pt idx="11">
                  <c:v>Bachelor's in Nursing</c:v>
                </c:pt>
              </c:strCache>
            </c:strRef>
          </c:cat>
          <c:val>
            <c:numRef>
              <c:f>Sheet1!$D$2:$D$13</c:f>
              <c:numCache>
                <c:formatCode>0%</c:formatCode>
                <c:ptCount val="12"/>
                <c:pt idx="0">
                  <c:v>0.01</c:v>
                </c:pt>
                <c:pt idx="1">
                  <c:v>0.01</c:v>
                </c:pt>
                <c:pt idx="2">
                  <c:v>0.01</c:v>
                </c:pt>
                <c:pt idx="3">
                  <c:v>0.02</c:v>
                </c:pt>
                <c:pt idx="4">
                  <c:v>0.02</c:v>
                </c:pt>
                <c:pt idx="5">
                  <c:v>0.05</c:v>
                </c:pt>
                <c:pt idx="6">
                  <c:v>0.03</c:v>
                </c:pt>
                <c:pt idx="7">
                  <c:v>0.09</c:v>
                </c:pt>
                <c:pt idx="8">
                  <c:v>0.14000000000000001</c:v>
                </c:pt>
                <c:pt idx="9">
                  <c:v>0.22</c:v>
                </c:pt>
                <c:pt idx="10">
                  <c:v>0.23</c:v>
                </c:pt>
                <c:pt idx="11">
                  <c:v>0.42</c:v>
                </c:pt>
              </c:numCache>
            </c:numRef>
          </c:val>
          <c:extLst>
            <c:ext xmlns:c16="http://schemas.microsoft.com/office/drawing/2014/chart" uri="{C3380CC4-5D6E-409C-BE32-E72D297353CC}">
              <c16:uniqueId val="{00000000-FEC9-4B6D-BDBB-BA8EFA6A4E91}"/>
            </c:ext>
          </c:extLst>
        </c:ser>
        <c:dLbls>
          <c:dLblPos val="outEnd"/>
          <c:showLegendKey val="0"/>
          <c:showVal val="1"/>
          <c:showCatName val="0"/>
          <c:showSerName val="0"/>
          <c:showPercent val="0"/>
          <c:showBubbleSize val="0"/>
        </c:dLbls>
        <c:gapWidth val="25"/>
        <c:axId val="72973312"/>
        <c:axId val="72975104"/>
      </c:barChart>
      <c:catAx>
        <c:axId val="7297331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72975104"/>
        <c:crosses val="autoZero"/>
        <c:auto val="1"/>
        <c:lblAlgn val="ctr"/>
        <c:lblOffset val="100"/>
        <c:noMultiLvlLbl val="0"/>
      </c:catAx>
      <c:valAx>
        <c:axId val="72975104"/>
        <c:scaling>
          <c:orientation val="minMax"/>
        </c:scaling>
        <c:delete val="1"/>
        <c:axPos val="b"/>
        <c:numFmt formatCode="0%" sourceLinked="0"/>
        <c:majorTickMark val="out"/>
        <c:minorTickMark val="none"/>
        <c:tickLblPos val="nextTo"/>
        <c:crossAx val="7297331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000"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2007 Results</c:v>
                </c:pt>
              </c:strCache>
            </c:strRef>
          </c:tx>
          <c:spPr>
            <a:solidFill>
              <a:schemeClr val="accent2"/>
            </a:solidFill>
            <a:ln>
              <a:noFill/>
            </a:ln>
            <a:effectLst/>
          </c:spPr>
          <c:invertIfNegative val="0"/>
          <c:dLbls>
            <c:dLbl>
              <c:idx val="0"/>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001-49BC-A943-0899D730185E}"/>
                </c:ext>
              </c:extLst>
            </c:dLbl>
            <c:dLbl>
              <c:idx val="3"/>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001-49BC-A943-0899D730185E}"/>
                </c:ext>
              </c:extLst>
            </c:dLbl>
            <c:dLbl>
              <c:idx val="6"/>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F3-485C-AD03-CDA371FD42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PhD in Nursing Informatics</c:v>
                </c:pt>
                <c:pt idx="1">
                  <c:v>Other PhD</c:v>
                </c:pt>
                <c:pt idx="2">
                  <c:v>PhD in Nursing</c:v>
                </c:pt>
                <c:pt idx="3">
                  <c:v>Master's in Other Informatics</c:v>
                </c:pt>
                <c:pt idx="4">
                  <c:v>Other Master's</c:v>
                </c:pt>
                <c:pt idx="5">
                  <c:v>Master's in Nursing</c:v>
                </c:pt>
                <c:pt idx="6">
                  <c:v>Master's in Nursing Informatics</c:v>
                </c:pt>
              </c:strCache>
            </c:strRef>
          </c:cat>
          <c:val>
            <c:numRef>
              <c:f>Sheet1!$B$2:$B$8</c:f>
              <c:numCache>
                <c:formatCode>0%</c:formatCode>
                <c:ptCount val="7"/>
                <c:pt idx="0">
                  <c:v>0</c:v>
                </c:pt>
                <c:pt idx="1">
                  <c:v>0.02</c:v>
                </c:pt>
                <c:pt idx="2">
                  <c:v>0.04</c:v>
                </c:pt>
                <c:pt idx="3">
                  <c:v>0</c:v>
                </c:pt>
                <c:pt idx="4">
                  <c:v>0.21</c:v>
                </c:pt>
                <c:pt idx="5">
                  <c:v>0.33</c:v>
                </c:pt>
                <c:pt idx="6">
                  <c:v>0</c:v>
                </c:pt>
              </c:numCache>
            </c:numRef>
          </c:val>
          <c:extLst>
            <c:ext xmlns:c16="http://schemas.microsoft.com/office/drawing/2014/chart" uri="{C3380CC4-5D6E-409C-BE32-E72D297353CC}">
              <c16:uniqueId val="{00000000-21B7-4D15-B6A2-E3A4A9B02ED9}"/>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PhD in Nursing Informatics</c:v>
                </c:pt>
                <c:pt idx="1">
                  <c:v>Other PhD</c:v>
                </c:pt>
                <c:pt idx="2">
                  <c:v>PhD in Nursing</c:v>
                </c:pt>
                <c:pt idx="3">
                  <c:v>Master's in Other Informatics</c:v>
                </c:pt>
                <c:pt idx="4">
                  <c:v>Other Master's</c:v>
                </c:pt>
                <c:pt idx="5">
                  <c:v>Master's in Nursing</c:v>
                </c:pt>
                <c:pt idx="6">
                  <c:v>Master's in Nursing Informatics</c:v>
                </c:pt>
              </c:strCache>
            </c:strRef>
          </c:cat>
          <c:val>
            <c:numRef>
              <c:f>Sheet1!$C$2:$C$8</c:f>
              <c:numCache>
                <c:formatCode>0%</c:formatCode>
                <c:ptCount val="7"/>
                <c:pt idx="0">
                  <c:v>0.01</c:v>
                </c:pt>
                <c:pt idx="1">
                  <c:v>1.0506208213944603E-2</c:v>
                </c:pt>
                <c:pt idx="2">
                  <c:v>0.02</c:v>
                </c:pt>
                <c:pt idx="3">
                  <c:v>0.05</c:v>
                </c:pt>
                <c:pt idx="4">
                  <c:v>0.14000000000000001</c:v>
                </c:pt>
                <c:pt idx="5">
                  <c:v>0.22</c:v>
                </c:pt>
                <c:pt idx="6">
                  <c:v>0.23</c:v>
                </c:pt>
              </c:numCache>
            </c:numRef>
          </c:val>
          <c:extLst>
            <c:ext xmlns:c16="http://schemas.microsoft.com/office/drawing/2014/chart" uri="{C3380CC4-5D6E-409C-BE32-E72D297353CC}">
              <c16:uniqueId val="{00000001-21B7-4D15-B6A2-E3A4A9B02ED9}"/>
            </c:ext>
          </c:extLst>
        </c:ser>
        <c:dLbls>
          <c:dLblPos val="outEnd"/>
          <c:showLegendKey val="0"/>
          <c:showVal val="1"/>
          <c:showCatName val="0"/>
          <c:showSerName val="0"/>
          <c:showPercent val="0"/>
          <c:showBubbleSize val="0"/>
        </c:dLbls>
        <c:gapWidth val="25"/>
        <c:axId val="73001600"/>
        <c:axId val="73023872"/>
      </c:barChart>
      <c:catAx>
        <c:axId val="7300160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023872"/>
        <c:crosses val="autoZero"/>
        <c:auto val="1"/>
        <c:lblAlgn val="ctr"/>
        <c:lblOffset val="100"/>
        <c:noMultiLvlLbl val="0"/>
      </c:catAx>
      <c:valAx>
        <c:axId val="73023872"/>
        <c:scaling>
          <c:orientation val="minMax"/>
        </c:scaling>
        <c:delete val="1"/>
        <c:axPos val="b"/>
        <c:numFmt formatCode="0%" sourceLinked="0"/>
        <c:majorTickMark val="out"/>
        <c:minorTickMark val="none"/>
        <c:tickLblPos val="nextTo"/>
        <c:crossAx val="7300160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2"/>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DB-4702-9EE4-AB9C9F4502A6}"/>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Bachelors</c:v>
                </c:pt>
                <c:pt idx="1">
                  <c:v>Certificate</c:v>
                </c:pt>
                <c:pt idx="2">
                  <c:v>Program/Course</c:v>
                </c:pt>
                <c:pt idx="3">
                  <c:v>Master's/PhD</c:v>
                </c:pt>
                <c:pt idx="4">
                  <c:v>On-the-Job Training</c:v>
                </c:pt>
              </c:strCache>
            </c:strRef>
          </c:cat>
          <c:val>
            <c:numRef>
              <c:f>Sheet1!$B$2:$B$6</c:f>
              <c:numCache>
                <c:formatCode>0%</c:formatCode>
                <c:ptCount val="5"/>
                <c:pt idx="0">
                  <c:v>0.03</c:v>
                </c:pt>
                <c:pt idx="1">
                  <c:v>0.15</c:v>
                </c:pt>
                <c:pt idx="2">
                  <c:v>0</c:v>
                </c:pt>
                <c:pt idx="3">
                  <c:v>0.21</c:v>
                </c:pt>
                <c:pt idx="4">
                  <c:v>0.15</c:v>
                </c:pt>
              </c:numCache>
            </c:numRef>
          </c:val>
          <c:extLst>
            <c:ext xmlns:c16="http://schemas.microsoft.com/office/drawing/2014/chart" uri="{C3380CC4-5D6E-409C-BE32-E72D297353CC}">
              <c16:uniqueId val="{00000001-D2DB-4702-9EE4-AB9C9F4502A6}"/>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Bachelors</c:v>
                </c:pt>
                <c:pt idx="1">
                  <c:v>Certificate</c:v>
                </c:pt>
                <c:pt idx="2">
                  <c:v>Program/Course</c:v>
                </c:pt>
                <c:pt idx="3">
                  <c:v>Master's/PhD</c:v>
                </c:pt>
                <c:pt idx="4">
                  <c:v>On-the-Job Training</c:v>
                </c:pt>
              </c:strCache>
            </c:strRef>
          </c:cat>
          <c:val>
            <c:numRef>
              <c:f>Sheet1!$C$2:$C$6</c:f>
              <c:numCache>
                <c:formatCode>0%</c:formatCode>
                <c:ptCount val="5"/>
                <c:pt idx="0">
                  <c:v>8.5959885386819486E-3</c:v>
                </c:pt>
                <c:pt idx="1">
                  <c:v>0.18815663801337154</c:v>
                </c:pt>
                <c:pt idx="2">
                  <c:v>0.25787965616045844</c:v>
                </c:pt>
                <c:pt idx="3">
                  <c:v>0.28000000000000003</c:v>
                </c:pt>
                <c:pt idx="4">
                  <c:v>0.57999999999999996</c:v>
                </c:pt>
              </c:numCache>
            </c:numRef>
          </c:val>
          <c:extLst>
            <c:ext xmlns:c16="http://schemas.microsoft.com/office/drawing/2014/chart" uri="{C3380CC4-5D6E-409C-BE32-E72D297353CC}">
              <c16:uniqueId val="{00000002-D2DB-4702-9EE4-AB9C9F4502A6}"/>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Bachelors</c:v>
                </c:pt>
                <c:pt idx="1">
                  <c:v>Certificate</c:v>
                </c:pt>
                <c:pt idx="2">
                  <c:v>Program/Course</c:v>
                </c:pt>
                <c:pt idx="3">
                  <c:v>Master's/PhD</c:v>
                </c:pt>
                <c:pt idx="4">
                  <c:v>On-the-Job Training</c:v>
                </c:pt>
              </c:strCache>
            </c:strRef>
          </c:cat>
          <c:val>
            <c:numRef>
              <c:f>Sheet1!$D$2:$D$6</c:f>
              <c:numCache>
                <c:formatCode>0%</c:formatCode>
                <c:ptCount val="5"/>
                <c:pt idx="0">
                  <c:v>0.01</c:v>
                </c:pt>
                <c:pt idx="1">
                  <c:v>0.2</c:v>
                </c:pt>
                <c:pt idx="2">
                  <c:v>0.28999999999999998</c:v>
                </c:pt>
                <c:pt idx="3">
                  <c:v>0.31</c:v>
                </c:pt>
                <c:pt idx="4">
                  <c:v>0.56000000000000005</c:v>
                </c:pt>
              </c:numCache>
            </c:numRef>
          </c:val>
          <c:extLst>
            <c:ext xmlns:c16="http://schemas.microsoft.com/office/drawing/2014/chart" uri="{C3380CC4-5D6E-409C-BE32-E72D297353CC}">
              <c16:uniqueId val="{00000000-B427-4F62-AD9F-A64A23BBF56F}"/>
            </c:ext>
          </c:extLst>
        </c:ser>
        <c:dLbls>
          <c:dLblPos val="outEnd"/>
          <c:showLegendKey val="0"/>
          <c:showVal val="1"/>
          <c:showCatName val="0"/>
          <c:showSerName val="0"/>
          <c:showPercent val="0"/>
          <c:showBubbleSize val="0"/>
        </c:dLbls>
        <c:gapWidth val="25"/>
        <c:axId val="73406720"/>
        <c:axId val="73420800"/>
      </c:barChart>
      <c:catAx>
        <c:axId val="7340672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420800"/>
        <c:crosses val="autoZero"/>
        <c:auto val="1"/>
        <c:lblAlgn val="ctr"/>
        <c:lblOffset val="100"/>
        <c:noMultiLvlLbl val="0"/>
      </c:catAx>
      <c:valAx>
        <c:axId val="73420800"/>
        <c:scaling>
          <c:orientation val="minMax"/>
        </c:scaling>
        <c:delete val="1"/>
        <c:axPos val="b"/>
        <c:numFmt formatCode="0%" sourceLinked="0"/>
        <c:majorTickMark val="out"/>
        <c:minorTickMark val="none"/>
        <c:tickLblPos val="nextTo"/>
        <c:crossAx val="734067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dLbl>
              <c:idx val="2"/>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DB-4702-9EE4-AB9C9F4502A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On-the-Job Training</c:v>
                </c:pt>
              </c:strCache>
            </c:strRef>
          </c:cat>
          <c:val>
            <c:numRef>
              <c:f>Sheet1!$B$2</c:f>
              <c:numCache>
                <c:formatCode>0%</c:formatCode>
                <c:ptCount val="1"/>
                <c:pt idx="0">
                  <c:v>0.34</c:v>
                </c:pt>
              </c:numCache>
            </c:numRef>
          </c:val>
          <c:extLst>
            <c:ext xmlns:c16="http://schemas.microsoft.com/office/drawing/2014/chart" uri="{C3380CC4-5D6E-409C-BE32-E72D297353CC}">
              <c16:uniqueId val="{00000001-D2DB-4702-9EE4-AB9C9F4502A6}"/>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On-the-Job Training</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2-D2DB-4702-9EE4-AB9C9F4502A6}"/>
            </c:ext>
          </c:extLst>
        </c:ser>
        <c:dLbls>
          <c:dLblPos val="outEnd"/>
          <c:showLegendKey val="0"/>
          <c:showVal val="1"/>
          <c:showCatName val="0"/>
          <c:showSerName val="0"/>
          <c:showPercent val="0"/>
          <c:showBubbleSize val="0"/>
        </c:dLbls>
        <c:gapWidth val="25"/>
        <c:axId val="73406720"/>
        <c:axId val="73420800"/>
      </c:barChart>
      <c:catAx>
        <c:axId val="7340672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420800"/>
        <c:crosses val="autoZero"/>
        <c:auto val="1"/>
        <c:lblAlgn val="ctr"/>
        <c:lblOffset val="100"/>
        <c:noMultiLvlLbl val="0"/>
      </c:catAx>
      <c:valAx>
        <c:axId val="73420800"/>
        <c:scaling>
          <c:orientation val="minMax"/>
          <c:max val="0.5"/>
        </c:scaling>
        <c:delete val="1"/>
        <c:axPos val="b"/>
        <c:numFmt formatCode="0%" sourceLinked="0"/>
        <c:majorTickMark val="out"/>
        <c:minorTickMark val="none"/>
        <c:tickLblPos val="nextTo"/>
        <c:crossAx val="734067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1"/>
              <c:layout/>
              <c:tx>
                <c:rich>
                  <a:bodyPr/>
                  <a:lstStyle/>
                  <a:p>
                    <a:r>
                      <a:rPr lang="en-US" dirty="0" smtClean="0"/>
                      <a:t>n/a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BEE-4949-A750-CDA2FC6898C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Bachelor's</c:v>
                </c:pt>
                <c:pt idx="1">
                  <c:v>Program/Course</c:v>
                </c:pt>
                <c:pt idx="2">
                  <c:v>Certificate</c:v>
                </c:pt>
                <c:pt idx="3">
                  <c:v>Master's/PhD</c:v>
                </c:pt>
                <c:pt idx="4">
                  <c:v>On-the-Job Training</c:v>
                </c:pt>
              </c:strCache>
            </c:strRef>
          </c:cat>
          <c:val>
            <c:numRef>
              <c:f>Sheet1!$B$2:$B$6</c:f>
              <c:numCache>
                <c:formatCode>0%</c:formatCode>
                <c:ptCount val="5"/>
                <c:pt idx="0">
                  <c:v>0.01</c:v>
                </c:pt>
                <c:pt idx="1">
                  <c:v>0</c:v>
                </c:pt>
                <c:pt idx="2">
                  <c:v>7.0000000000000007E-2</c:v>
                </c:pt>
                <c:pt idx="3">
                  <c:v>0.11</c:v>
                </c:pt>
                <c:pt idx="4">
                  <c:v>0.26</c:v>
                </c:pt>
              </c:numCache>
            </c:numRef>
          </c:val>
          <c:extLst>
            <c:ext xmlns:c16="http://schemas.microsoft.com/office/drawing/2014/chart" uri="{C3380CC4-5D6E-409C-BE32-E72D297353CC}">
              <c16:uniqueId val="{00000001-8BEE-4949-A750-CDA2FC6898C2}"/>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Bachelor's</c:v>
                </c:pt>
                <c:pt idx="1">
                  <c:v>Program/Course</c:v>
                </c:pt>
                <c:pt idx="2">
                  <c:v>Certificate</c:v>
                </c:pt>
                <c:pt idx="3">
                  <c:v>Master's/PhD</c:v>
                </c:pt>
                <c:pt idx="4">
                  <c:v>On-the-Job Training</c:v>
                </c:pt>
              </c:strCache>
            </c:strRef>
          </c:cat>
          <c:val>
            <c:numRef>
              <c:f>Sheet1!$C$2:$C$6</c:f>
              <c:numCache>
                <c:formatCode>0%</c:formatCode>
                <c:ptCount val="5"/>
                <c:pt idx="0">
                  <c:v>1.2416427889207259E-2</c:v>
                </c:pt>
                <c:pt idx="1">
                  <c:v>3.9159503342884434E-2</c:v>
                </c:pt>
                <c:pt idx="2">
                  <c:v>4.7755491881566386E-2</c:v>
                </c:pt>
                <c:pt idx="3">
                  <c:v>8.7870105062082135E-2</c:v>
                </c:pt>
                <c:pt idx="4">
                  <c:v>0.23209169054441262</c:v>
                </c:pt>
              </c:numCache>
            </c:numRef>
          </c:val>
          <c:extLst>
            <c:ext xmlns:c16="http://schemas.microsoft.com/office/drawing/2014/chart" uri="{C3380CC4-5D6E-409C-BE32-E72D297353CC}">
              <c16:uniqueId val="{00000002-8BEE-4949-A750-CDA2FC6898C2}"/>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Bachelor's</c:v>
                </c:pt>
                <c:pt idx="1">
                  <c:v>Program/Course</c:v>
                </c:pt>
                <c:pt idx="2">
                  <c:v>Certificate</c:v>
                </c:pt>
                <c:pt idx="3">
                  <c:v>Master's/PhD</c:v>
                </c:pt>
                <c:pt idx="4">
                  <c:v>On-the-Job Training</c:v>
                </c:pt>
              </c:strCache>
            </c:strRef>
          </c:cat>
          <c:val>
            <c:numRef>
              <c:f>Sheet1!$D$2:$D$6</c:f>
              <c:numCache>
                <c:formatCode>0%</c:formatCode>
                <c:ptCount val="5"/>
                <c:pt idx="0">
                  <c:v>0.01</c:v>
                </c:pt>
                <c:pt idx="1">
                  <c:v>0.06</c:v>
                </c:pt>
                <c:pt idx="2">
                  <c:v>0.05</c:v>
                </c:pt>
                <c:pt idx="3">
                  <c:v>0.05</c:v>
                </c:pt>
                <c:pt idx="4">
                  <c:v>0.24</c:v>
                </c:pt>
              </c:numCache>
            </c:numRef>
          </c:val>
          <c:extLst>
            <c:ext xmlns:c16="http://schemas.microsoft.com/office/drawing/2014/chart" uri="{C3380CC4-5D6E-409C-BE32-E72D297353CC}">
              <c16:uniqueId val="{00000000-568E-4811-B490-3C13B5841F91}"/>
            </c:ext>
          </c:extLst>
        </c:ser>
        <c:dLbls>
          <c:showLegendKey val="0"/>
          <c:showVal val="0"/>
          <c:showCatName val="0"/>
          <c:showSerName val="0"/>
          <c:showPercent val="0"/>
          <c:showBubbleSize val="0"/>
        </c:dLbls>
        <c:gapWidth val="25"/>
        <c:axId val="73451776"/>
        <c:axId val="73072640"/>
      </c:barChart>
      <c:catAx>
        <c:axId val="7345177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072640"/>
        <c:crosses val="autoZero"/>
        <c:auto val="1"/>
        <c:lblAlgn val="ctr"/>
        <c:lblOffset val="100"/>
        <c:noMultiLvlLbl val="0"/>
      </c:catAx>
      <c:valAx>
        <c:axId val="73072640"/>
        <c:scaling>
          <c:orientation val="minMax"/>
        </c:scaling>
        <c:delete val="1"/>
        <c:axPos val="b"/>
        <c:numFmt formatCode="0%" sourceLinked="0"/>
        <c:majorTickMark val="out"/>
        <c:minorTickMark val="none"/>
        <c:tickLblPos val="nextTo"/>
        <c:crossAx val="7345177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None</c:v>
                </c:pt>
                <c:pt idx="1">
                  <c:v>Other Nursing Specialty</c:v>
                </c:pt>
                <c:pt idx="2">
                  <c:v>CPHIMS</c:v>
                </c:pt>
                <c:pt idx="3">
                  <c:v>ANCC</c:v>
                </c:pt>
              </c:strCache>
            </c:strRef>
          </c:cat>
          <c:val>
            <c:numRef>
              <c:f>Sheet1!$B$2:$B$5</c:f>
              <c:numCache>
                <c:formatCode>0%</c:formatCode>
                <c:ptCount val="4"/>
                <c:pt idx="0">
                  <c:v>0.55000000000000004</c:v>
                </c:pt>
                <c:pt idx="1">
                  <c:v>0.09</c:v>
                </c:pt>
                <c:pt idx="2">
                  <c:v>0.04</c:v>
                </c:pt>
                <c:pt idx="3">
                  <c:v>0.19</c:v>
                </c:pt>
              </c:numCache>
            </c:numRef>
          </c:val>
          <c:extLst>
            <c:ext xmlns:c16="http://schemas.microsoft.com/office/drawing/2014/chart" uri="{C3380CC4-5D6E-409C-BE32-E72D297353CC}">
              <c16:uniqueId val="{00000000-56DC-4419-98A1-8C38805E67D9}"/>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None</c:v>
                </c:pt>
                <c:pt idx="1">
                  <c:v>Other Nursing Specialty</c:v>
                </c:pt>
                <c:pt idx="2">
                  <c:v>CPHIMS</c:v>
                </c:pt>
                <c:pt idx="3">
                  <c:v>ANCC</c:v>
                </c:pt>
              </c:strCache>
            </c:strRef>
          </c:cat>
          <c:val>
            <c:numRef>
              <c:f>Sheet1!$C$2:$C$5</c:f>
              <c:numCache>
                <c:formatCode>0%</c:formatCode>
                <c:ptCount val="4"/>
                <c:pt idx="0">
                  <c:v>0.52</c:v>
                </c:pt>
                <c:pt idx="1">
                  <c:v>0.17</c:v>
                </c:pt>
                <c:pt idx="2">
                  <c:v>0.06</c:v>
                </c:pt>
                <c:pt idx="3">
                  <c:v>0.23</c:v>
                </c:pt>
              </c:numCache>
            </c:numRef>
          </c:val>
          <c:extLst>
            <c:ext xmlns:c16="http://schemas.microsoft.com/office/drawing/2014/chart" uri="{C3380CC4-5D6E-409C-BE32-E72D297353CC}">
              <c16:uniqueId val="{00000001-56DC-4419-98A1-8C38805E67D9}"/>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None</c:v>
                </c:pt>
                <c:pt idx="1">
                  <c:v>Other Nursing Specialty</c:v>
                </c:pt>
                <c:pt idx="2">
                  <c:v>CPHIMS</c:v>
                </c:pt>
                <c:pt idx="3">
                  <c:v>ANCC</c:v>
                </c:pt>
              </c:strCache>
            </c:strRef>
          </c:cat>
          <c:val>
            <c:numRef>
              <c:f>Sheet1!$D$2:$D$5</c:f>
              <c:numCache>
                <c:formatCode>0%</c:formatCode>
                <c:ptCount val="4"/>
                <c:pt idx="0">
                  <c:v>0.51</c:v>
                </c:pt>
                <c:pt idx="1">
                  <c:v>0.17</c:v>
                </c:pt>
                <c:pt idx="2">
                  <c:v>0.06</c:v>
                </c:pt>
                <c:pt idx="3">
                  <c:v>0.27</c:v>
                </c:pt>
              </c:numCache>
            </c:numRef>
          </c:val>
          <c:extLst>
            <c:ext xmlns:c16="http://schemas.microsoft.com/office/drawing/2014/chart" uri="{C3380CC4-5D6E-409C-BE32-E72D297353CC}">
              <c16:uniqueId val="{00000001-FA8C-4B3D-82F2-B442DDD38AA6}"/>
            </c:ext>
          </c:extLst>
        </c:ser>
        <c:dLbls>
          <c:showLegendKey val="0"/>
          <c:showVal val="0"/>
          <c:showCatName val="0"/>
          <c:showSerName val="0"/>
          <c:showPercent val="0"/>
          <c:showBubbleSize val="0"/>
        </c:dLbls>
        <c:gapWidth val="25"/>
        <c:axId val="73215360"/>
        <c:axId val="73217152"/>
      </c:barChart>
      <c:catAx>
        <c:axId val="7321536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217152"/>
        <c:crosses val="autoZero"/>
        <c:auto val="1"/>
        <c:lblAlgn val="ctr"/>
        <c:lblOffset val="100"/>
        <c:noMultiLvlLbl val="0"/>
      </c:catAx>
      <c:valAx>
        <c:axId val="73217152"/>
        <c:scaling>
          <c:orientation val="minMax"/>
        </c:scaling>
        <c:delete val="1"/>
        <c:axPos val="b"/>
        <c:numFmt formatCode="0%" sourceLinked="0"/>
        <c:majorTickMark val="out"/>
        <c:minorTickMark val="none"/>
        <c:tickLblPos val="nextTo"/>
        <c:crossAx val="732153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977751388262108"/>
          <c:y val="3.3950617283950615E-2"/>
          <c:w val="0.68401995752548317"/>
          <c:h val="0.83361451346359483"/>
        </c:manualLayout>
      </c:layout>
      <c:barChart>
        <c:barDir val="bar"/>
        <c:grouping val="clustered"/>
        <c:varyColors val="0"/>
        <c:ser>
          <c:idx val="0"/>
          <c:order val="0"/>
          <c:tx>
            <c:strRef>
              <c:f>Sheet1!$B$1</c:f>
              <c:strCache>
                <c:ptCount val="1"/>
                <c:pt idx="0">
                  <c:v>No Post Graduate Degree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 Certification</c:v>
                </c:pt>
                <c:pt idx="1">
                  <c:v>CPHIMS</c:v>
                </c:pt>
                <c:pt idx="2">
                  <c:v>ANCC</c:v>
                </c:pt>
              </c:strCache>
            </c:strRef>
          </c:cat>
          <c:val>
            <c:numRef>
              <c:f>Sheet1!$B$2:$B$4</c:f>
              <c:numCache>
                <c:formatCode>0%</c:formatCode>
                <c:ptCount val="3"/>
                <c:pt idx="0">
                  <c:v>0.6271929824561403</c:v>
                </c:pt>
                <c:pt idx="1">
                  <c:v>2.850877192982456E-2</c:v>
                </c:pt>
                <c:pt idx="2">
                  <c:v>0.12938596491228072</c:v>
                </c:pt>
              </c:numCache>
            </c:numRef>
          </c:val>
          <c:extLst>
            <c:ext xmlns:c16="http://schemas.microsoft.com/office/drawing/2014/chart" uri="{C3380CC4-5D6E-409C-BE32-E72D297353CC}">
              <c16:uniqueId val="{00000000-56DC-4419-98A1-8C38805E67D9}"/>
            </c:ext>
          </c:extLst>
        </c:ser>
        <c:ser>
          <c:idx val="1"/>
          <c:order val="1"/>
          <c:tx>
            <c:strRef>
              <c:f>Sheet1!$C$1</c:f>
              <c:strCache>
                <c:ptCount val="1"/>
                <c:pt idx="0">
                  <c:v>Post Graduate Degree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 Certification</c:v>
                </c:pt>
                <c:pt idx="1">
                  <c:v>CPHIMS</c:v>
                </c:pt>
                <c:pt idx="2">
                  <c:v>ANCC</c:v>
                </c:pt>
              </c:strCache>
            </c:strRef>
          </c:cat>
          <c:val>
            <c:numRef>
              <c:f>Sheet1!$C$2:$C$4</c:f>
              <c:numCache>
                <c:formatCode>0%</c:formatCode>
                <c:ptCount val="3"/>
                <c:pt idx="0">
                  <c:v>0.43291839557399725</c:v>
                </c:pt>
                <c:pt idx="1">
                  <c:v>8.0221300138312593E-2</c:v>
                </c:pt>
                <c:pt idx="2">
                  <c:v>0.36099585062240663</c:v>
                </c:pt>
              </c:numCache>
            </c:numRef>
          </c:val>
          <c:extLst>
            <c:ext xmlns:c16="http://schemas.microsoft.com/office/drawing/2014/chart" uri="{C3380CC4-5D6E-409C-BE32-E72D297353CC}">
              <c16:uniqueId val="{00000001-56DC-4419-98A1-8C38805E67D9}"/>
            </c:ext>
          </c:extLst>
        </c:ser>
        <c:dLbls>
          <c:showLegendKey val="0"/>
          <c:showVal val="0"/>
          <c:showCatName val="0"/>
          <c:showSerName val="0"/>
          <c:showPercent val="0"/>
          <c:showBubbleSize val="0"/>
        </c:dLbls>
        <c:gapWidth val="25"/>
        <c:axId val="73215360"/>
        <c:axId val="73217152"/>
      </c:barChart>
      <c:catAx>
        <c:axId val="7321536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217152"/>
        <c:crosses val="autoZero"/>
        <c:auto val="1"/>
        <c:lblAlgn val="ctr"/>
        <c:lblOffset val="100"/>
        <c:noMultiLvlLbl val="0"/>
      </c:catAx>
      <c:valAx>
        <c:axId val="73217152"/>
        <c:scaling>
          <c:orientation val="minMax"/>
          <c:min val="0"/>
        </c:scaling>
        <c:delete val="1"/>
        <c:axPos val="b"/>
        <c:numFmt formatCode="0%" sourceLinked="0"/>
        <c:majorTickMark val="out"/>
        <c:minorTickMark val="none"/>
        <c:tickLblPos val="nextTo"/>
        <c:crossAx val="732153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77751388262108"/>
          <c:y val="3.3950617283950615E-2"/>
          <c:w val="0.68401995752548317"/>
          <c:h val="0.83361451346359483"/>
        </c:manualLayout>
      </c:layout>
      <c:barChart>
        <c:barDir val="bar"/>
        <c:grouping val="clustered"/>
        <c:varyColors val="0"/>
        <c:ser>
          <c:idx val="0"/>
          <c:order val="0"/>
          <c:tx>
            <c:strRef>
              <c:f>Sheet1!$B$1</c:f>
              <c:strCache>
                <c:ptCount val="1"/>
                <c:pt idx="0">
                  <c:v>2017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No</c:v>
                </c:pt>
                <c:pt idx="1">
                  <c:v>Yes</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56DC-4419-98A1-8C38805E67D9}"/>
            </c:ext>
          </c:extLst>
        </c:ser>
        <c:dLbls>
          <c:showLegendKey val="0"/>
          <c:showVal val="0"/>
          <c:showCatName val="0"/>
          <c:showSerName val="0"/>
          <c:showPercent val="0"/>
          <c:showBubbleSize val="0"/>
        </c:dLbls>
        <c:gapWidth val="25"/>
        <c:axId val="73215360"/>
        <c:axId val="73217152"/>
      </c:barChart>
      <c:catAx>
        <c:axId val="7321536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217152"/>
        <c:crosses val="autoZero"/>
        <c:auto val="1"/>
        <c:lblAlgn val="ctr"/>
        <c:lblOffset val="100"/>
        <c:noMultiLvlLbl val="0"/>
      </c:catAx>
      <c:valAx>
        <c:axId val="73217152"/>
        <c:scaling>
          <c:orientation val="minMax"/>
        </c:scaling>
        <c:delete val="1"/>
        <c:axPos val="b"/>
        <c:numFmt formatCode="0%" sourceLinked="0"/>
        <c:majorTickMark val="out"/>
        <c:minorTickMark val="none"/>
        <c:tickLblPos val="nextTo"/>
        <c:crossAx val="732153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304970905616963"/>
          <c:y val="3.3950617283950615E-2"/>
          <c:w val="0.62695029094383037"/>
          <c:h val="0.83361451346359483"/>
        </c:manualLayout>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7"/>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BB5-4F35-8AF8-4F514D3E272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Other</c:v>
                </c:pt>
                <c:pt idx="1">
                  <c:v>Ambulatory Care</c:v>
                </c:pt>
                <c:pt idx="2">
                  <c:v>Consulting Firm</c:v>
                </c:pt>
                <c:pt idx="3">
                  <c:v>Vendor </c:v>
                </c:pt>
                <c:pt idx="4">
                  <c:v>Government/Military</c:v>
                </c:pt>
                <c:pt idx="5">
                  <c:v>Academic Setting</c:v>
                </c:pt>
                <c:pt idx="6">
                  <c:v>Health System </c:v>
                </c:pt>
                <c:pt idx="7">
                  <c:v>Multi-facility Health System, not otherwise described*</c:v>
                </c:pt>
                <c:pt idx="8">
                  <c:v>Hospital</c:v>
                </c:pt>
              </c:strCache>
            </c:strRef>
          </c:cat>
          <c:val>
            <c:numRef>
              <c:f>Sheet1!$B$2:$B$10</c:f>
              <c:numCache>
                <c:formatCode>0%</c:formatCode>
                <c:ptCount val="9"/>
                <c:pt idx="0">
                  <c:v>0.05</c:v>
                </c:pt>
                <c:pt idx="1">
                  <c:v>0.02</c:v>
                </c:pt>
                <c:pt idx="2">
                  <c:v>0.05</c:v>
                </c:pt>
                <c:pt idx="3">
                  <c:v>0.05</c:v>
                </c:pt>
                <c:pt idx="4">
                  <c:v>0.04</c:v>
                </c:pt>
                <c:pt idx="5">
                  <c:v>0.09</c:v>
                </c:pt>
                <c:pt idx="6">
                  <c:v>0.2</c:v>
                </c:pt>
                <c:pt idx="7">
                  <c:v>0</c:v>
                </c:pt>
                <c:pt idx="8">
                  <c:v>0.48</c:v>
                </c:pt>
              </c:numCache>
            </c:numRef>
          </c:val>
          <c:extLst>
            <c:ext xmlns:c16="http://schemas.microsoft.com/office/drawing/2014/chart" uri="{C3380CC4-5D6E-409C-BE32-E72D297353CC}">
              <c16:uniqueId val="{00000000-EE49-45F3-A0E4-09AADA7F9BAA}"/>
            </c:ext>
          </c:extLst>
        </c:ser>
        <c:ser>
          <c:idx val="1"/>
          <c:order val="1"/>
          <c:tx>
            <c:strRef>
              <c:f>Sheet1!$C$1</c:f>
              <c:strCache>
                <c:ptCount val="1"/>
                <c:pt idx="0">
                  <c:v>2014 Results</c:v>
                </c:pt>
              </c:strCache>
            </c:strRef>
          </c:tx>
          <c:spPr>
            <a:solidFill>
              <a:schemeClr val="accent4"/>
            </a:solidFill>
            <a:ln>
              <a:noFill/>
            </a:ln>
            <a:effectLst/>
          </c:spPr>
          <c:invertIfNegative val="0"/>
          <c:dLbls>
            <c:dLbl>
              <c:idx val="7"/>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BB5-4F35-8AF8-4F514D3E272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Other</c:v>
                </c:pt>
                <c:pt idx="1">
                  <c:v>Ambulatory Care</c:v>
                </c:pt>
                <c:pt idx="2">
                  <c:v>Consulting Firm</c:v>
                </c:pt>
                <c:pt idx="3">
                  <c:v>Vendor </c:v>
                </c:pt>
                <c:pt idx="4">
                  <c:v>Government/Military</c:v>
                </c:pt>
                <c:pt idx="5">
                  <c:v>Academic Setting</c:v>
                </c:pt>
                <c:pt idx="6">
                  <c:v>Health System </c:v>
                </c:pt>
                <c:pt idx="7">
                  <c:v>Multi-facility Health System, not otherwise described*</c:v>
                </c:pt>
                <c:pt idx="8">
                  <c:v>Hospital</c:v>
                </c:pt>
              </c:strCache>
            </c:strRef>
          </c:cat>
          <c:val>
            <c:numRef>
              <c:f>Sheet1!$C$2:$C$10</c:f>
              <c:numCache>
                <c:formatCode>0%</c:formatCode>
                <c:ptCount val="9"/>
                <c:pt idx="0">
                  <c:v>0.03</c:v>
                </c:pt>
                <c:pt idx="1">
                  <c:v>2.9608404966571154E-2</c:v>
                </c:pt>
                <c:pt idx="2">
                  <c:v>3.5339063992359122E-2</c:v>
                </c:pt>
                <c:pt idx="3">
                  <c:v>3.7249283667621778E-2</c:v>
                </c:pt>
                <c:pt idx="4">
                  <c:v>4.0114613180515762E-2</c:v>
                </c:pt>
                <c:pt idx="5">
                  <c:v>7.0678127984718245E-2</c:v>
                </c:pt>
                <c:pt idx="6">
                  <c:v>0.1346704871060172</c:v>
                </c:pt>
                <c:pt idx="7">
                  <c:v>0</c:v>
                </c:pt>
                <c:pt idx="8">
                  <c:v>0.57688634192932187</c:v>
                </c:pt>
              </c:numCache>
            </c:numRef>
          </c:val>
          <c:extLst>
            <c:ext xmlns:c16="http://schemas.microsoft.com/office/drawing/2014/chart" uri="{C3380CC4-5D6E-409C-BE32-E72D297353CC}">
              <c16:uniqueId val="{00000001-EE49-45F3-A0E4-09AADA7F9BAA}"/>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Other</c:v>
                </c:pt>
                <c:pt idx="1">
                  <c:v>Ambulatory Care</c:v>
                </c:pt>
                <c:pt idx="2">
                  <c:v>Consulting Firm</c:v>
                </c:pt>
                <c:pt idx="3">
                  <c:v>Vendor </c:v>
                </c:pt>
                <c:pt idx="4">
                  <c:v>Government/Military</c:v>
                </c:pt>
                <c:pt idx="5">
                  <c:v>Academic Setting</c:v>
                </c:pt>
                <c:pt idx="6">
                  <c:v>Health System </c:v>
                </c:pt>
                <c:pt idx="7">
                  <c:v>Multi-facility Health System, not otherwise described*</c:v>
                </c:pt>
                <c:pt idx="8">
                  <c:v>Hospital</c:v>
                </c:pt>
              </c:strCache>
            </c:strRef>
          </c:cat>
          <c:val>
            <c:numRef>
              <c:f>Sheet1!$D$2:$D$10</c:f>
              <c:numCache>
                <c:formatCode>0%</c:formatCode>
                <c:ptCount val="9"/>
                <c:pt idx="0">
                  <c:v>0.05</c:v>
                </c:pt>
                <c:pt idx="1">
                  <c:v>0.02</c:v>
                </c:pt>
                <c:pt idx="2">
                  <c:v>0.03</c:v>
                </c:pt>
                <c:pt idx="3">
                  <c:v>0.04</c:v>
                </c:pt>
                <c:pt idx="4">
                  <c:v>0.08</c:v>
                </c:pt>
                <c:pt idx="5">
                  <c:v>0.09</c:v>
                </c:pt>
                <c:pt idx="6">
                  <c:v>6.7000000000000004E-2</c:v>
                </c:pt>
                <c:pt idx="7">
                  <c:v>0.152</c:v>
                </c:pt>
                <c:pt idx="8">
                  <c:v>0.42</c:v>
                </c:pt>
              </c:numCache>
            </c:numRef>
          </c:val>
          <c:extLst>
            <c:ext xmlns:c16="http://schemas.microsoft.com/office/drawing/2014/chart" uri="{C3380CC4-5D6E-409C-BE32-E72D297353CC}">
              <c16:uniqueId val="{00000002-EE49-45F3-A0E4-09AADA7F9BAA}"/>
            </c:ext>
          </c:extLst>
        </c:ser>
        <c:dLbls>
          <c:showLegendKey val="0"/>
          <c:showVal val="0"/>
          <c:showCatName val="0"/>
          <c:showSerName val="0"/>
          <c:showPercent val="0"/>
          <c:showBubbleSize val="0"/>
        </c:dLbls>
        <c:gapWidth val="25"/>
        <c:axId val="71903872"/>
        <c:axId val="71917952"/>
      </c:barChart>
      <c:catAx>
        <c:axId val="719038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71917952"/>
        <c:crosses val="autoZero"/>
        <c:auto val="1"/>
        <c:lblAlgn val="ctr"/>
        <c:lblOffset val="100"/>
        <c:noMultiLvlLbl val="0"/>
      </c:catAx>
      <c:valAx>
        <c:axId val="71917952"/>
        <c:scaling>
          <c:orientation val="minMax"/>
        </c:scaling>
        <c:delete val="1"/>
        <c:axPos val="b"/>
        <c:numFmt formatCode="0%" sourceLinked="0"/>
        <c:majorTickMark val="out"/>
        <c:minorTickMark val="none"/>
        <c:tickLblPos val="nextTo"/>
        <c:crossAx val="7190387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Prestigious Image</c:v>
                </c:pt>
                <c:pt idx="1">
                  <c:v>Recognition from Employer</c:v>
                </c:pt>
                <c:pt idx="2">
                  <c:v>Recognition from Peers</c:v>
                </c:pt>
                <c:pt idx="3">
                  <c:v>Professional Advancement</c:v>
                </c:pt>
                <c:pt idx="4">
                  <c:v>Indicates Attainment of Practice/Clinical Standard</c:v>
                </c:pt>
                <c:pt idx="5">
                  <c:v>Competitive Advantage</c:v>
                </c:pt>
                <c:pt idx="6">
                  <c:v>Enhances Confidence</c:v>
                </c:pt>
                <c:pt idx="7">
                  <c:v>Validates Specialized Knowledge</c:v>
                </c:pt>
                <c:pt idx="8">
                  <c:v>Enhances Credibility/Marketability</c:v>
                </c:pt>
                <c:pt idx="9">
                  <c:v>Personal Satisfaction</c:v>
                </c:pt>
              </c:strCache>
            </c:strRef>
          </c:cat>
          <c:val>
            <c:numRef>
              <c:f>Sheet1!$B$2:$B$11</c:f>
              <c:numCache>
                <c:formatCode>0%</c:formatCode>
                <c:ptCount val="10"/>
                <c:pt idx="0">
                  <c:v>0.26</c:v>
                </c:pt>
                <c:pt idx="1">
                  <c:v>0.41</c:v>
                </c:pt>
                <c:pt idx="2">
                  <c:v>0.44</c:v>
                </c:pt>
                <c:pt idx="3">
                  <c:v>0.49</c:v>
                </c:pt>
                <c:pt idx="4">
                  <c:v>0.56000000000000005</c:v>
                </c:pt>
                <c:pt idx="5">
                  <c:v>0.57999999999999996</c:v>
                </c:pt>
                <c:pt idx="6">
                  <c:v>0.6</c:v>
                </c:pt>
                <c:pt idx="7">
                  <c:v>0.74</c:v>
                </c:pt>
                <c:pt idx="8">
                  <c:v>0.85</c:v>
                </c:pt>
                <c:pt idx="9">
                  <c:v>0.86</c:v>
                </c:pt>
              </c:numCache>
            </c:numRef>
          </c:val>
          <c:extLst>
            <c:ext xmlns:c16="http://schemas.microsoft.com/office/drawing/2014/chart" uri="{C3380CC4-5D6E-409C-BE32-E72D297353CC}">
              <c16:uniqueId val="{00000000-F493-4440-B122-161D58AFDA70}"/>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Sheet1!$A$2:$A$11</c:f>
              <c:strCache>
                <c:ptCount val="10"/>
                <c:pt idx="0">
                  <c:v>Prestigious Image</c:v>
                </c:pt>
                <c:pt idx="1">
                  <c:v>Recognition from Employer</c:v>
                </c:pt>
                <c:pt idx="2">
                  <c:v>Recognition from Peers</c:v>
                </c:pt>
                <c:pt idx="3">
                  <c:v>Professional Advancement</c:v>
                </c:pt>
                <c:pt idx="4">
                  <c:v>Indicates Attainment of Practice/Clinical Standard</c:v>
                </c:pt>
                <c:pt idx="5">
                  <c:v>Competitive Advantage</c:v>
                </c:pt>
                <c:pt idx="6">
                  <c:v>Enhances Confidence</c:v>
                </c:pt>
                <c:pt idx="7">
                  <c:v>Validates Specialized Knowledge</c:v>
                </c:pt>
                <c:pt idx="8">
                  <c:v>Enhances Credibility/Marketability</c:v>
                </c:pt>
                <c:pt idx="9">
                  <c:v>Personal Satisfaction</c:v>
                </c:pt>
              </c:strCache>
            </c:strRef>
          </c:cat>
          <c:val>
            <c:numRef>
              <c:f>Sheet1!$C$2:$C$11</c:f>
              <c:numCache>
                <c:formatCode>0%</c:formatCode>
                <c:ptCount val="10"/>
                <c:pt idx="0">
                  <c:v>0.24</c:v>
                </c:pt>
                <c:pt idx="1">
                  <c:v>0.35</c:v>
                </c:pt>
                <c:pt idx="2">
                  <c:v>0.41</c:v>
                </c:pt>
                <c:pt idx="3">
                  <c:v>0.5</c:v>
                </c:pt>
                <c:pt idx="4">
                  <c:v>0.53</c:v>
                </c:pt>
                <c:pt idx="5">
                  <c:v>0.56999999999999995</c:v>
                </c:pt>
                <c:pt idx="6">
                  <c:v>0.6</c:v>
                </c:pt>
                <c:pt idx="7">
                  <c:v>0.71</c:v>
                </c:pt>
                <c:pt idx="8">
                  <c:v>0.79</c:v>
                </c:pt>
                <c:pt idx="9">
                  <c:v>0.85</c:v>
                </c:pt>
              </c:numCache>
            </c:numRef>
          </c:val>
          <c:extLst>
            <c:ext xmlns:c16="http://schemas.microsoft.com/office/drawing/2014/chart" uri="{C3380CC4-5D6E-409C-BE32-E72D297353CC}">
              <c16:uniqueId val="{00000000-0149-4C62-A8F5-B00C50CC017D}"/>
            </c:ext>
          </c:extLst>
        </c:ser>
        <c:dLbls>
          <c:showLegendKey val="0"/>
          <c:showVal val="0"/>
          <c:showCatName val="0"/>
          <c:showSerName val="0"/>
          <c:showPercent val="0"/>
          <c:showBubbleSize val="0"/>
        </c:dLbls>
        <c:gapWidth val="25"/>
        <c:axId val="73201536"/>
        <c:axId val="73203072"/>
      </c:barChart>
      <c:catAx>
        <c:axId val="7320153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203072"/>
        <c:crosses val="autoZero"/>
        <c:auto val="1"/>
        <c:lblAlgn val="ctr"/>
        <c:lblOffset val="100"/>
        <c:noMultiLvlLbl val="0"/>
      </c:catAx>
      <c:valAx>
        <c:axId val="73203072"/>
        <c:scaling>
          <c:orientation val="minMax"/>
        </c:scaling>
        <c:delete val="1"/>
        <c:axPos val="b"/>
        <c:numFmt formatCode="0%" sourceLinked="0"/>
        <c:majorTickMark val="out"/>
        <c:minorTickMark val="none"/>
        <c:tickLblPos val="nextTo"/>
        <c:crossAx val="7320153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77751388262108"/>
          <c:y val="3.3950617283950615E-2"/>
          <c:w val="0.68401995752548317"/>
          <c:h val="0.83361451346359483"/>
        </c:manualLayout>
      </c:layout>
      <c:barChart>
        <c:barDir val="bar"/>
        <c:grouping val="clustered"/>
        <c:varyColors val="0"/>
        <c:ser>
          <c:idx val="0"/>
          <c:order val="0"/>
          <c:tx>
            <c:strRef>
              <c:f>Sheet1!$B$1</c:f>
              <c:strCache>
                <c:ptCount val="1"/>
                <c:pt idx="0">
                  <c:v>2017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at all Impactful (1 to 3)</c:v>
                </c:pt>
                <c:pt idx="1">
                  <c:v>Impactful (4 to 5)</c:v>
                </c:pt>
                <c:pt idx="2">
                  <c:v>Highly Impactful (6 to 7)</c:v>
                </c:pt>
              </c:strCache>
            </c:strRef>
          </c:cat>
          <c:val>
            <c:numRef>
              <c:f>Sheet1!$B$2:$B$4</c:f>
              <c:numCache>
                <c:formatCode>0%</c:formatCode>
                <c:ptCount val="3"/>
                <c:pt idx="0">
                  <c:v>0.18</c:v>
                </c:pt>
                <c:pt idx="1">
                  <c:v>0.35</c:v>
                </c:pt>
                <c:pt idx="2">
                  <c:v>0.47</c:v>
                </c:pt>
              </c:numCache>
            </c:numRef>
          </c:val>
          <c:extLst>
            <c:ext xmlns:c16="http://schemas.microsoft.com/office/drawing/2014/chart" uri="{C3380CC4-5D6E-409C-BE32-E72D297353CC}">
              <c16:uniqueId val="{00000000-56DC-4419-98A1-8C38805E67D9}"/>
            </c:ext>
          </c:extLst>
        </c:ser>
        <c:dLbls>
          <c:showLegendKey val="0"/>
          <c:showVal val="0"/>
          <c:showCatName val="0"/>
          <c:showSerName val="0"/>
          <c:showPercent val="0"/>
          <c:showBubbleSize val="0"/>
        </c:dLbls>
        <c:gapWidth val="25"/>
        <c:axId val="73215360"/>
        <c:axId val="73217152"/>
      </c:barChart>
      <c:catAx>
        <c:axId val="7321536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217152"/>
        <c:crosses val="autoZero"/>
        <c:auto val="1"/>
        <c:lblAlgn val="ctr"/>
        <c:lblOffset val="100"/>
        <c:noMultiLvlLbl val="0"/>
      </c:catAx>
      <c:valAx>
        <c:axId val="73217152"/>
        <c:scaling>
          <c:orientation val="minMax"/>
        </c:scaling>
        <c:delete val="1"/>
        <c:axPos val="b"/>
        <c:numFmt formatCode="0%" sourceLinked="0"/>
        <c:majorTickMark val="out"/>
        <c:minorTickMark val="none"/>
        <c:tickLblPos val="nextTo"/>
        <c:crossAx val="732153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77751388262108"/>
          <c:y val="3.3950617283950615E-2"/>
          <c:w val="0.68401995752548317"/>
          <c:h val="0.83361451346359483"/>
        </c:manualLayout>
      </c:layout>
      <c:barChart>
        <c:barDir val="bar"/>
        <c:grouping val="clustered"/>
        <c:varyColors val="0"/>
        <c:ser>
          <c:idx val="0"/>
          <c:order val="0"/>
          <c:tx>
            <c:strRef>
              <c:f>Sheet1!$B$1</c:f>
              <c:strCache>
                <c:ptCount val="1"/>
                <c:pt idx="0">
                  <c:v>2017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24+ months</c:v>
                </c:pt>
                <c:pt idx="1">
                  <c:v>19 to 24 months</c:v>
                </c:pt>
                <c:pt idx="2">
                  <c:v>13 to 18 months</c:v>
                </c:pt>
                <c:pt idx="3">
                  <c:v>7 to 12 months</c:v>
                </c:pt>
                <c:pt idx="4">
                  <c:v>0 to 6 months</c:v>
                </c:pt>
              </c:strCache>
            </c:strRef>
          </c:cat>
          <c:val>
            <c:numRef>
              <c:f>Sheet1!$B$2:$B$6</c:f>
              <c:numCache>
                <c:formatCode>0%</c:formatCode>
                <c:ptCount val="5"/>
                <c:pt idx="0">
                  <c:v>0.27</c:v>
                </c:pt>
                <c:pt idx="1">
                  <c:v>7.0000000000000007E-2</c:v>
                </c:pt>
                <c:pt idx="2">
                  <c:v>0.1</c:v>
                </c:pt>
                <c:pt idx="3">
                  <c:v>0.25</c:v>
                </c:pt>
                <c:pt idx="4">
                  <c:v>0.31</c:v>
                </c:pt>
              </c:numCache>
            </c:numRef>
          </c:val>
          <c:extLst>
            <c:ext xmlns:c16="http://schemas.microsoft.com/office/drawing/2014/chart" uri="{C3380CC4-5D6E-409C-BE32-E72D297353CC}">
              <c16:uniqueId val="{00000000-56DC-4419-98A1-8C38805E67D9}"/>
            </c:ext>
          </c:extLst>
        </c:ser>
        <c:dLbls>
          <c:showLegendKey val="0"/>
          <c:showVal val="0"/>
          <c:showCatName val="0"/>
          <c:showSerName val="0"/>
          <c:showPercent val="0"/>
          <c:showBubbleSize val="0"/>
        </c:dLbls>
        <c:gapWidth val="25"/>
        <c:axId val="73215360"/>
        <c:axId val="73217152"/>
      </c:barChart>
      <c:catAx>
        <c:axId val="7321536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217152"/>
        <c:crosses val="autoZero"/>
        <c:auto val="1"/>
        <c:lblAlgn val="ctr"/>
        <c:lblOffset val="100"/>
        <c:noMultiLvlLbl val="0"/>
      </c:catAx>
      <c:valAx>
        <c:axId val="73217152"/>
        <c:scaling>
          <c:orientation val="minMax"/>
        </c:scaling>
        <c:delete val="1"/>
        <c:axPos val="b"/>
        <c:numFmt formatCode="0%" sourceLinked="0"/>
        <c:majorTickMark val="out"/>
        <c:minorTickMark val="none"/>
        <c:tickLblPos val="nextTo"/>
        <c:crossAx val="732153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None</c:v>
                </c:pt>
                <c:pt idx="1">
                  <c:v>CAHIMS</c:v>
                </c:pt>
                <c:pt idx="2">
                  <c:v>Other Nursing Specialty</c:v>
                </c:pt>
                <c:pt idx="3">
                  <c:v>PMP</c:v>
                </c:pt>
                <c:pt idx="4">
                  <c:v>CPHIMS</c:v>
                </c:pt>
                <c:pt idx="5">
                  <c:v>ANCC</c:v>
                </c:pt>
              </c:strCache>
            </c:strRef>
          </c:cat>
          <c:val>
            <c:numRef>
              <c:f>Sheet1!$B$2:$B$7</c:f>
              <c:numCache>
                <c:formatCode>0%</c:formatCode>
                <c:ptCount val="6"/>
                <c:pt idx="0">
                  <c:v>0.42</c:v>
                </c:pt>
                <c:pt idx="1">
                  <c:v>0</c:v>
                </c:pt>
                <c:pt idx="2">
                  <c:v>0.04</c:v>
                </c:pt>
                <c:pt idx="3">
                  <c:v>0.03</c:v>
                </c:pt>
                <c:pt idx="4">
                  <c:v>0.17</c:v>
                </c:pt>
                <c:pt idx="5">
                  <c:v>0.35</c:v>
                </c:pt>
              </c:numCache>
            </c:numRef>
          </c:val>
          <c:extLst>
            <c:ext xmlns:c16="http://schemas.microsoft.com/office/drawing/2014/chart" uri="{C3380CC4-5D6E-409C-BE32-E72D297353CC}">
              <c16:uniqueId val="{00000001-02E8-4635-85C9-EEE1F9EEF726}"/>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None</c:v>
                </c:pt>
                <c:pt idx="1">
                  <c:v>CAHIMS</c:v>
                </c:pt>
                <c:pt idx="2">
                  <c:v>Other Nursing Specialty</c:v>
                </c:pt>
                <c:pt idx="3">
                  <c:v>PMP</c:v>
                </c:pt>
                <c:pt idx="4">
                  <c:v>CPHIMS</c:v>
                </c:pt>
                <c:pt idx="5">
                  <c:v>ANCC</c:v>
                </c:pt>
              </c:strCache>
            </c:strRef>
          </c:cat>
          <c:val>
            <c:numRef>
              <c:f>Sheet1!$C$2:$C$7</c:f>
              <c:numCache>
                <c:formatCode>0%</c:formatCode>
                <c:ptCount val="6"/>
                <c:pt idx="0">
                  <c:v>0.43</c:v>
                </c:pt>
                <c:pt idx="1">
                  <c:v>0.04</c:v>
                </c:pt>
                <c:pt idx="2">
                  <c:v>0.05</c:v>
                </c:pt>
                <c:pt idx="3">
                  <c:v>0.06</c:v>
                </c:pt>
                <c:pt idx="4">
                  <c:v>0.18</c:v>
                </c:pt>
                <c:pt idx="5">
                  <c:v>0.37</c:v>
                </c:pt>
              </c:numCache>
            </c:numRef>
          </c:val>
          <c:extLst>
            <c:ext xmlns:c16="http://schemas.microsoft.com/office/drawing/2014/chart" uri="{C3380CC4-5D6E-409C-BE32-E72D297353CC}">
              <c16:uniqueId val="{00000002-02E8-4635-85C9-EEE1F9EEF726}"/>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None</c:v>
                </c:pt>
                <c:pt idx="1">
                  <c:v>CAHIMS</c:v>
                </c:pt>
                <c:pt idx="2">
                  <c:v>Other Nursing Specialty</c:v>
                </c:pt>
                <c:pt idx="3">
                  <c:v>PMP</c:v>
                </c:pt>
                <c:pt idx="4">
                  <c:v>CPHIMS</c:v>
                </c:pt>
                <c:pt idx="5">
                  <c:v>ANCC</c:v>
                </c:pt>
              </c:strCache>
            </c:strRef>
          </c:cat>
          <c:val>
            <c:numRef>
              <c:f>Sheet1!$D$2:$D$7</c:f>
              <c:numCache>
                <c:formatCode>0%</c:formatCode>
                <c:ptCount val="6"/>
                <c:pt idx="0">
                  <c:v>0.49</c:v>
                </c:pt>
                <c:pt idx="1">
                  <c:v>0.04</c:v>
                </c:pt>
                <c:pt idx="2">
                  <c:v>0.03</c:v>
                </c:pt>
                <c:pt idx="3">
                  <c:v>0.05</c:v>
                </c:pt>
                <c:pt idx="4">
                  <c:v>0.14000000000000001</c:v>
                </c:pt>
                <c:pt idx="5">
                  <c:v>0.32</c:v>
                </c:pt>
              </c:numCache>
            </c:numRef>
          </c:val>
          <c:extLst>
            <c:ext xmlns:c16="http://schemas.microsoft.com/office/drawing/2014/chart" uri="{C3380CC4-5D6E-409C-BE32-E72D297353CC}">
              <c16:uniqueId val="{00000000-C03C-4320-936C-1CCAA243249D}"/>
            </c:ext>
          </c:extLst>
        </c:ser>
        <c:dLbls>
          <c:showLegendKey val="0"/>
          <c:showVal val="0"/>
          <c:showCatName val="0"/>
          <c:showSerName val="0"/>
          <c:showPercent val="0"/>
          <c:showBubbleSize val="0"/>
        </c:dLbls>
        <c:gapWidth val="25"/>
        <c:axId val="73264128"/>
        <c:axId val="73143040"/>
      </c:barChart>
      <c:catAx>
        <c:axId val="7326412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143040"/>
        <c:crosses val="autoZero"/>
        <c:auto val="1"/>
        <c:lblAlgn val="ctr"/>
        <c:lblOffset val="100"/>
        <c:noMultiLvlLbl val="0"/>
      </c:catAx>
      <c:valAx>
        <c:axId val="73143040"/>
        <c:scaling>
          <c:orientation val="minMax"/>
        </c:scaling>
        <c:delete val="1"/>
        <c:axPos val="b"/>
        <c:numFmt formatCode="0%" sourceLinked="0"/>
        <c:majorTickMark val="out"/>
        <c:minorTickMark val="none"/>
        <c:tickLblPos val="nextTo"/>
        <c:crossAx val="7326412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Not interested</c:v>
                </c:pt>
                <c:pt idx="1">
                  <c:v>Hold another certification(s) </c:v>
                </c:pt>
                <c:pt idx="2">
                  <c:v>Cannot maintain CE requirements</c:v>
                </c:pt>
                <c:pt idx="3">
                  <c:v>Lack of employer/executive support</c:v>
                </c:pt>
                <c:pt idx="4">
                  <c:v>Lack of financial resources</c:v>
                </c:pt>
                <c:pt idx="5">
                  <c:v>Lack of time</c:v>
                </c:pt>
              </c:strCache>
            </c:strRef>
          </c:cat>
          <c:val>
            <c:numRef>
              <c:f>Sheet1!$B$2:$B$7</c:f>
              <c:numCache>
                <c:formatCode>0%</c:formatCode>
                <c:ptCount val="6"/>
                <c:pt idx="0">
                  <c:v>6.4947468958930277E-2</c:v>
                </c:pt>
                <c:pt idx="1">
                  <c:v>4.9665711556829036E-2</c:v>
                </c:pt>
                <c:pt idx="2">
                  <c:v>4.6800382043935052E-2</c:v>
                </c:pt>
                <c:pt idx="3">
                  <c:v>7.3543457497612222E-2</c:v>
                </c:pt>
                <c:pt idx="4">
                  <c:v>0.18338108882521489</c:v>
                </c:pt>
                <c:pt idx="5">
                  <c:v>0.44603629417383001</c:v>
                </c:pt>
              </c:numCache>
            </c:numRef>
          </c:val>
          <c:extLst>
            <c:ext xmlns:c16="http://schemas.microsoft.com/office/drawing/2014/chart" uri="{C3380CC4-5D6E-409C-BE32-E72D297353CC}">
              <c16:uniqueId val="{00000000-7B2C-4D9A-B968-CB420231AD67}"/>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Not interested</c:v>
                </c:pt>
                <c:pt idx="1">
                  <c:v>Hold another certification(s) </c:v>
                </c:pt>
                <c:pt idx="2">
                  <c:v>Cannot maintain CE requirements</c:v>
                </c:pt>
                <c:pt idx="3">
                  <c:v>Lack of employer/executive support</c:v>
                </c:pt>
                <c:pt idx="4">
                  <c:v>Lack of financial resources</c:v>
                </c:pt>
                <c:pt idx="5">
                  <c:v>Lack of time</c:v>
                </c:pt>
              </c:strCache>
            </c:strRef>
          </c:cat>
          <c:val>
            <c:numRef>
              <c:f>Sheet1!$C$2:$C$7</c:f>
              <c:numCache>
                <c:formatCode>0%</c:formatCode>
                <c:ptCount val="6"/>
                <c:pt idx="0">
                  <c:v>2.1999999999999999E-2</c:v>
                </c:pt>
                <c:pt idx="1">
                  <c:v>2.5999999999999999E-2</c:v>
                </c:pt>
                <c:pt idx="2">
                  <c:v>5.3999999999999999E-2</c:v>
                </c:pt>
                <c:pt idx="3">
                  <c:v>6.3E-2</c:v>
                </c:pt>
                <c:pt idx="4">
                  <c:v>0.25</c:v>
                </c:pt>
                <c:pt idx="5">
                  <c:v>0.504</c:v>
                </c:pt>
              </c:numCache>
            </c:numRef>
          </c:val>
          <c:extLst>
            <c:ext xmlns:c16="http://schemas.microsoft.com/office/drawing/2014/chart" uri="{C3380CC4-5D6E-409C-BE32-E72D297353CC}">
              <c16:uniqueId val="{00000000-817E-4941-B0FF-3421F0AB517C}"/>
            </c:ext>
          </c:extLst>
        </c:ser>
        <c:dLbls>
          <c:showLegendKey val="0"/>
          <c:showVal val="0"/>
          <c:showCatName val="0"/>
          <c:showSerName val="0"/>
          <c:showPercent val="0"/>
          <c:showBubbleSize val="0"/>
        </c:dLbls>
        <c:gapWidth val="25"/>
        <c:axId val="73302784"/>
        <c:axId val="73304320"/>
      </c:barChart>
      <c:catAx>
        <c:axId val="73302784"/>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304320"/>
        <c:crosses val="autoZero"/>
        <c:auto val="1"/>
        <c:lblAlgn val="ctr"/>
        <c:lblOffset val="100"/>
        <c:noMultiLvlLbl val="0"/>
      </c:catAx>
      <c:valAx>
        <c:axId val="73304320"/>
        <c:scaling>
          <c:orientation val="minMax"/>
        </c:scaling>
        <c:delete val="1"/>
        <c:axPos val="b"/>
        <c:numFmt formatCode="0%" sourceLinked="0"/>
        <c:majorTickMark val="out"/>
        <c:minorTickMark val="none"/>
        <c:tickLblPos val="nextTo"/>
        <c:crossAx val="7330278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3"/>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108-4B58-AA19-0E76DFC50E4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Software Design</c:v>
                </c:pt>
                <c:pt idx="1">
                  <c:v>Implementation</c:v>
                </c:pt>
                <c:pt idx="2">
                  <c:v>Education Department</c:v>
                </c:pt>
                <c:pt idx="3">
                  <c:v>Corportate Headquarters</c:v>
                </c:pt>
                <c:pt idx="4">
                  <c:v>Quality Improvement</c:v>
                </c:pt>
                <c:pt idx="5">
                  <c:v>Administration/Corporate Headquarters</c:v>
                </c:pt>
                <c:pt idx="6">
                  <c:v>Nursing</c:v>
                </c:pt>
                <c:pt idx="7">
                  <c:v>IS/IT</c:v>
                </c:pt>
              </c:strCache>
            </c:strRef>
          </c:cat>
          <c:val>
            <c:numRef>
              <c:f>Sheet1!$B$2:$B$9</c:f>
              <c:numCache>
                <c:formatCode>0%</c:formatCode>
                <c:ptCount val="8"/>
                <c:pt idx="0">
                  <c:v>0.02</c:v>
                </c:pt>
                <c:pt idx="1">
                  <c:v>0.05</c:v>
                </c:pt>
                <c:pt idx="2">
                  <c:v>0.06</c:v>
                </c:pt>
                <c:pt idx="3">
                  <c:v>0</c:v>
                </c:pt>
                <c:pt idx="4">
                  <c:v>0.06</c:v>
                </c:pt>
                <c:pt idx="5">
                  <c:v>0.22</c:v>
                </c:pt>
                <c:pt idx="6">
                  <c:v>0.32</c:v>
                </c:pt>
                <c:pt idx="7">
                  <c:v>0.52</c:v>
                </c:pt>
              </c:numCache>
            </c:numRef>
          </c:val>
          <c:extLst>
            <c:ext xmlns:c16="http://schemas.microsoft.com/office/drawing/2014/chart" uri="{C3380CC4-5D6E-409C-BE32-E72D297353CC}">
              <c16:uniqueId val="{00000002-9D5D-45C3-9400-72D12118F3CF}"/>
            </c:ext>
          </c:extLst>
        </c:ser>
        <c:ser>
          <c:idx val="1"/>
          <c:order val="1"/>
          <c:tx>
            <c:strRef>
              <c:f>Sheet1!$C$1</c:f>
              <c:strCache>
                <c:ptCount val="1"/>
                <c:pt idx="0">
                  <c:v>2014 Results</c:v>
                </c:pt>
              </c:strCache>
            </c:strRef>
          </c:tx>
          <c:spPr>
            <a:solidFill>
              <a:schemeClr val="accent4"/>
            </a:solidFill>
            <a:ln>
              <a:noFill/>
            </a:ln>
            <a:effectLst/>
          </c:spPr>
          <c:invertIfNegative val="0"/>
          <c:dLbls>
            <c:dLbl>
              <c:idx val="4"/>
              <c:layout/>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D5D-45C3-9400-72D12118F3C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Software Design</c:v>
                </c:pt>
                <c:pt idx="1">
                  <c:v>Implementation</c:v>
                </c:pt>
                <c:pt idx="2">
                  <c:v>Education Department</c:v>
                </c:pt>
                <c:pt idx="3">
                  <c:v>Corportate Headquarters</c:v>
                </c:pt>
                <c:pt idx="4">
                  <c:v>Quality Improvement</c:v>
                </c:pt>
                <c:pt idx="5">
                  <c:v>Administration/Corporate Headquarters</c:v>
                </c:pt>
                <c:pt idx="6">
                  <c:v>Nursing</c:v>
                </c:pt>
                <c:pt idx="7">
                  <c:v>IS/IT</c:v>
                </c:pt>
              </c:strCache>
            </c:strRef>
          </c:cat>
          <c:val>
            <c:numRef>
              <c:f>Sheet1!$C$2:$C$9</c:f>
              <c:numCache>
                <c:formatCode>0%</c:formatCode>
                <c:ptCount val="8"/>
                <c:pt idx="0">
                  <c:v>2.5787965616045846E-2</c:v>
                </c:pt>
                <c:pt idx="1">
                  <c:v>4.2024832855778411E-2</c:v>
                </c:pt>
                <c:pt idx="2">
                  <c:v>5.730659025787966E-2</c:v>
                </c:pt>
                <c:pt idx="3">
                  <c:v>0.1</c:v>
                </c:pt>
                <c:pt idx="4">
                  <c:v>7.3543457497612222E-2</c:v>
                </c:pt>
                <c:pt idx="5">
                  <c:v>0.21</c:v>
                </c:pt>
                <c:pt idx="6">
                  <c:v>0.29512893982808025</c:v>
                </c:pt>
                <c:pt idx="7">
                  <c:v>0.53295128939828085</c:v>
                </c:pt>
              </c:numCache>
            </c:numRef>
          </c:val>
          <c:extLst>
            <c:ext xmlns:c16="http://schemas.microsoft.com/office/drawing/2014/chart" uri="{C3380CC4-5D6E-409C-BE32-E72D297353CC}">
              <c16:uniqueId val="{00000004-9D5D-45C3-9400-72D12118F3CF}"/>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Software Design</c:v>
                </c:pt>
                <c:pt idx="1">
                  <c:v>Implementation</c:v>
                </c:pt>
                <c:pt idx="2">
                  <c:v>Education Department</c:v>
                </c:pt>
                <c:pt idx="3">
                  <c:v>Corportate Headquarters</c:v>
                </c:pt>
                <c:pt idx="4">
                  <c:v>Quality Improvement</c:v>
                </c:pt>
                <c:pt idx="5">
                  <c:v>Administration/Corporate Headquarters</c:v>
                </c:pt>
                <c:pt idx="6">
                  <c:v>Nursing</c:v>
                </c:pt>
                <c:pt idx="7">
                  <c:v>IS/IT</c:v>
                </c:pt>
              </c:strCache>
            </c:strRef>
          </c:cat>
          <c:val>
            <c:numRef>
              <c:f>Sheet1!$D$2:$D$9</c:f>
              <c:numCache>
                <c:formatCode>0%</c:formatCode>
                <c:ptCount val="8"/>
                <c:pt idx="0">
                  <c:v>0.03</c:v>
                </c:pt>
                <c:pt idx="1">
                  <c:v>0.04</c:v>
                </c:pt>
                <c:pt idx="2">
                  <c:v>0.09</c:v>
                </c:pt>
                <c:pt idx="3">
                  <c:v>0.1</c:v>
                </c:pt>
                <c:pt idx="4">
                  <c:v>0.11</c:v>
                </c:pt>
                <c:pt idx="5">
                  <c:v>0.27600000000000002</c:v>
                </c:pt>
                <c:pt idx="6">
                  <c:v>0.32</c:v>
                </c:pt>
                <c:pt idx="7">
                  <c:v>0.49</c:v>
                </c:pt>
              </c:numCache>
            </c:numRef>
          </c:val>
          <c:extLst>
            <c:ext xmlns:c16="http://schemas.microsoft.com/office/drawing/2014/chart" uri="{C3380CC4-5D6E-409C-BE32-E72D297353CC}">
              <c16:uniqueId val="{00000005-9D5D-45C3-9400-72D12118F3CF}"/>
            </c:ext>
          </c:extLst>
        </c:ser>
        <c:dLbls>
          <c:showLegendKey val="0"/>
          <c:showVal val="0"/>
          <c:showCatName val="0"/>
          <c:showSerName val="0"/>
          <c:showPercent val="0"/>
          <c:showBubbleSize val="0"/>
        </c:dLbls>
        <c:gapWidth val="25"/>
        <c:axId val="73783168"/>
        <c:axId val="73784704"/>
      </c:barChart>
      <c:catAx>
        <c:axId val="7378316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784704"/>
        <c:crosses val="autoZero"/>
        <c:auto val="1"/>
        <c:lblAlgn val="ctr"/>
        <c:lblOffset val="100"/>
        <c:noMultiLvlLbl val="0"/>
      </c:catAx>
      <c:valAx>
        <c:axId val="73784704"/>
        <c:scaling>
          <c:orientation val="minMax"/>
        </c:scaling>
        <c:delete val="1"/>
        <c:axPos val="b"/>
        <c:numFmt formatCode="0%" sourceLinked="0"/>
        <c:majorTickMark val="out"/>
        <c:minorTickMark val="none"/>
        <c:tickLblPos val="nextTo"/>
        <c:crossAx val="7378316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0"/>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26C-4E52-9542-6C9CD128594F}"/>
                </c:ext>
              </c:extLst>
            </c:dLbl>
            <c:dLbl>
              <c:idx val="1"/>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26C-4E52-9542-6C9CD128594F}"/>
                </c:ext>
              </c:extLst>
            </c:dLbl>
            <c:dLbl>
              <c:idx val="2"/>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26C-4E52-9542-6C9CD128594F}"/>
                </c:ext>
              </c:extLst>
            </c:dLbl>
            <c:dLbl>
              <c:idx val="3"/>
              <c:layout/>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26C-4E52-9542-6C9CD12859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More than 20</c:v>
                </c:pt>
                <c:pt idx="1">
                  <c:v>16 to 20</c:v>
                </c:pt>
                <c:pt idx="2">
                  <c:v>11 to 15</c:v>
                </c:pt>
                <c:pt idx="3">
                  <c:v>6 to 10</c:v>
                </c:pt>
                <c:pt idx="4">
                  <c:v>1 to 5</c:v>
                </c:pt>
                <c:pt idx="5">
                  <c:v>None</c:v>
                </c:pt>
              </c:strCache>
            </c:strRef>
          </c:cat>
          <c:val>
            <c:numRef>
              <c:f>Sheet1!$B$2:$B$7</c:f>
              <c:numCache>
                <c:formatCode>@</c:formatCode>
                <c:ptCount val="6"/>
                <c:pt idx="0">
                  <c:v>0</c:v>
                </c:pt>
                <c:pt idx="1">
                  <c:v>0</c:v>
                </c:pt>
                <c:pt idx="2">
                  <c:v>0</c:v>
                </c:pt>
                <c:pt idx="3">
                  <c:v>0</c:v>
                </c:pt>
                <c:pt idx="4" formatCode="0%">
                  <c:v>0.25</c:v>
                </c:pt>
                <c:pt idx="5" formatCode="0%">
                  <c:v>0.61</c:v>
                </c:pt>
              </c:numCache>
            </c:numRef>
          </c:val>
          <c:extLst>
            <c:ext xmlns:c16="http://schemas.microsoft.com/office/drawing/2014/chart" uri="{C3380CC4-5D6E-409C-BE32-E72D297353CC}">
              <c16:uniqueId val="{00000000-51A7-421E-8129-AE4ACD22C3A6}"/>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More than 20</c:v>
                </c:pt>
                <c:pt idx="1">
                  <c:v>16 to 20</c:v>
                </c:pt>
                <c:pt idx="2">
                  <c:v>11 to 15</c:v>
                </c:pt>
                <c:pt idx="3">
                  <c:v>6 to 10</c:v>
                </c:pt>
                <c:pt idx="4">
                  <c:v>1 to 5</c:v>
                </c:pt>
                <c:pt idx="5">
                  <c:v>None</c:v>
                </c:pt>
              </c:strCache>
            </c:strRef>
          </c:cat>
          <c:val>
            <c:numRef>
              <c:f>Sheet1!$C$2:$C$7</c:f>
              <c:numCache>
                <c:formatCode>0%</c:formatCode>
                <c:ptCount val="6"/>
                <c:pt idx="0">
                  <c:v>7.0678127984718245E-2</c:v>
                </c:pt>
                <c:pt idx="1">
                  <c:v>2.0057306590257881E-2</c:v>
                </c:pt>
                <c:pt idx="2">
                  <c:v>3.3428844317096466E-2</c:v>
                </c:pt>
                <c:pt idx="3">
                  <c:v>7.1633237822349566E-2</c:v>
                </c:pt>
                <c:pt idx="4">
                  <c:v>0.13753581661891118</c:v>
                </c:pt>
                <c:pt idx="5">
                  <c:v>0.66666666666666663</c:v>
                </c:pt>
              </c:numCache>
            </c:numRef>
          </c:val>
          <c:extLst>
            <c:ext xmlns:c16="http://schemas.microsoft.com/office/drawing/2014/chart" uri="{C3380CC4-5D6E-409C-BE32-E72D297353CC}">
              <c16:uniqueId val="{00000001-51A7-421E-8129-AE4ACD22C3A6}"/>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More than 20</c:v>
                </c:pt>
                <c:pt idx="1">
                  <c:v>16 to 20</c:v>
                </c:pt>
                <c:pt idx="2">
                  <c:v>11 to 15</c:v>
                </c:pt>
                <c:pt idx="3">
                  <c:v>6 to 10</c:v>
                </c:pt>
                <c:pt idx="4">
                  <c:v>1 to 5</c:v>
                </c:pt>
                <c:pt idx="5">
                  <c:v>None</c:v>
                </c:pt>
              </c:strCache>
            </c:strRef>
          </c:cat>
          <c:val>
            <c:numRef>
              <c:f>Sheet1!$D$2:$D$7</c:f>
              <c:numCache>
                <c:formatCode>0%</c:formatCode>
                <c:ptCount val="6"/>
                <c:pt idx="0">
                  <c:v>0.10839694656488549</c:v>
                </c:pt>
                <c:pt idx="1">
                  <c:v>2.748091603053435E-2</c:v>
                </c:pt>
                <c:pt idx="2">
                  <c:v>2.4427480916030534E-2</c:v>
                </c:pt>
                <c:pt idx="3">
                  <c:v>5.6488549618320609E-2</c:v>
                </c:pt>
                <c:pt idx="4">
                  <c:v>0.14656488549618321</c:v>
                </c:pt>
                <c:pt idx="5">
                  <c:v>0.64</c:v>
                </c:pt>
              </c:numCache>
            </c:numRef>
          </c:val>
          <c:extLst>
            <c:ext xmlns:c16="http://schemas.microsoft.com/office/drawing/2014/chart" uri="{C3380CC4-5D6E-409C-BE32-E72D297353CC}">
              <c16:uniqueId val="{00000000-D26C-4E52-9542-6C9CD128594F}"/>
            </c:ext>
          </c:extLst>
        </c:ser>
        <c:dLbls>
          <c:dLblPos val="outEnd"/>
          <c:showLegendKey val="0"/>
          <c:showVal val="1"/>
          <c:showCatName val="0"/>
          <c:showSerName val="0"/>
          <c:showPercent val="0"/>
          <c:showBubbleSize val="0"/>
        </c:dLbls>
        <c:gapWidth val="25"/>
        <c:axId val="73849856"/>
        <c:axId val="73855744"/>
      </c:barChart>
      <c:catAx>
        <c:axId val="7384985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855744"/>
        <c:crosses val="autoZero"/>
        <c:auto val="1"/>
        <c:lblAlgn val="ctr"/>
        <c:lblOffset val="100"/>
        <c:noMultiLvlLbl val="0"/>
      </c:catAx>
      <c:valAx>
        <c:axId val="73855744"/>
        <c:scaling>
          <c:orientation val="minMax"/>
        </c:scaling>
        <c:delete val="1"/>
        <c:axPos val="b"/>
        <c:numFmt formatCode="0%" sourceLinked="0"/>
        <c:majorTickMark val="out"/>
        <c:minorTickMark val="none"/>
        <c:tickLblPos val="nextTo"/>
        <c:crossAx val="7384985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Do Not Know</c:v>
                </c:pt>
                <c:pt idx="1">
                  <c:v>No</c:v>
                </c:pt>
                <c:pt idx="2">
                  <c:v>Yes</c:v>
                </c:pt>
              </c:strCache>
            </c:strRef>
          </c:cat>
          <c:val>
            <c:numRef>
              <c:f>Sheet1!$B$2:$B$4</c:f>
              <c:numCache>
                <c:formatCode>0%</c:formatCode>
                <c:ptCount val="3"/>
                <c:pt idx="0">
                  <c:v>0.03</c:v>
                </c:pt>
                <c:pt idx="1">
                  <c:v>0.67</c:v>
                </c:pt>
                <c:pt idx="2">
                  <c:v>0.3</c:v>
                </c:pt>
              </c:numCache>
            </c:numRef>
          </c:val>
          <c:extLst>
            <c:ext xmlns:c16="http://schemas.microsoft.com/office/drawing/2014/chart" uri="{C3380CC4-5D6E-409C-BE32-E72D297353CC}">
              <c16:uniqueId val="{00000002-9D5D-45C3-9400-72D12118F3CF}"/>
            </c:ext>
          </c:extLst>
        </c:ser>
        <c:ser>
          <c:idx val="1"/>
          <c:order val="1"/>
          <c:tx>
            <c:strRef>
              <c:f>Sheet1!$C$1</c:f>
              <c:strCache>
                <c:ptCount val="1"/>
                <c:pt idx="0">
                  <c:v>2017 Results</c:v>
                </c:pt>
              </c:strCache>
            </c:strRef>
          </c:tx>
          <c:spPr>
            <a:solidFill>
              <a:schemeClr val="accent4"/>
            </a:solidFill>
            <a:ln>
              <a:noFill/>
            </a:ln>
            <a:effectLst/>
          </c:spPr>
          <c:invertIfNegative val="0"/>
          <c:dLbls>
            <c:dLbl>
              <c:idx val="4"/>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5D-45C3-9400-72D12118F3C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Do Not Know</c:v>
                </c:pt>
                <c:pt idx="1">
                  <c:v>No</c:v>
                </c:pt>
                <c:pt idx="2">
                  <c:v>Yes</c:v>
                </c:pt>
              </c:strCache>
            </c:strRef>
          </c:cat>
          <c:val>
            <c:numRef>
              <c:f>Sheet1!$C$2:$C$4</c:f>
              <c:numCache>
                <c:formatCode>0%</c:formatCode>
                <c:ptCount val="3"/>
                <c:pt idx="0">
                  <c:v>3.9E-2</c:v>
                </c:pt>
                <c:pt idx="1">
                  <c:v>0.6</c:v>
                </c:pt>
                <c:pt idx="2">
                  <c:v>0.317</c:v>
                </c:pt>
              </c:numCache>
            </c:numRef>
          </c:val>
          <c:extLst>
            <c:ext xmlns:c16="http://schemas.microsoft.com/office/drawing/2014/chart" uri="{C3380CC4-5D6E-409C-BE32-E72D297353CC}">
              <c16:uniqueId val="{00000004-9D5D-45C3-9400-72D12118F3CF}"/>
            </c:ext>
          </c:extLst>
        </c:ser>
        <c:dLbls>
          <c:showLegendKey val="0"/>
          <c:showVal val="0"/>
          <c:showCatName val="0"/>
          <c:showSerName val="0"/>
          <c:showPercent val="0"/>
          <c:showBubbleSize val="0"/>
        </c:dLbls>
        <c:gapWidth val="25"/>
        <c:axId val="73783168"/>
        <c:axId val="73784704"/>
      </c:barChart>
      <c:catAx>
        <c:axId val="7378316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784704"/>
        <c:crosses val="autoZero"/>
        <c:auto val="1"/>
        <c:lblAlgn val="ctr"/>
        <c:lblOffset val="100"/>
        <c:noMultiLvlLbl val="0"/>
      </c:catAx>
      <c:valAx>
        <c:axId val="73784704"/>
        <c:scaling>
          <c:orientation val="minMax"/>
        </c:scaling>
        <c:delete val="1"/>
        <c:axPos val="b"/>
        <c:numFmt formatCode="0%" sourceLinked="0"/>
        <c:majorTickMark val="out"/>
        <c:minorTickMark val="none"/>
        <c:tickLblPos val="nextTo"/>
        <c:crossAx val="7378316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COO/Operations Executive</c:v>
                </c:pt>
                <c:pt idx="1">
                  <c:v>Do Not Know</c:v>
                </c:pt>
                <c:pt idx="2">
                  <c:v>CMO/CMIO/Physician Executive</c:v>
                </c:pt>
                <c:pt idx="3">
                  <c:v>Other</c:v>
                </c:pt>
                <c:pt idx="4">
                  <c:v>CEO/Administrator</c:v>
                </c:pt>
                <c:pt idx="5">
                  <c:v>CIO/IT Executive</c:v>
                </c:pt>
                <c:pt idx="6">
                  <c:v>CNO/Nursing Executive</c:v>
                </c:pt>
              </c:strCache>
            </c:strRef>
          </c:cat>
          <c:val>
            <c:numRef>
              <c:f>Sheet1!$B$2:$B$8</c:f>
              <c:numCache>
                <c:formatCode>0%</c:formatCode>
                <c:ptCount val="7"/>
                <c:pt idx="0">
                  <c:v>0.04</c:v>
                </c:pt>
                <c:pt idx="1">
                  <c:v>0.17</c:v>
                </c:pt>
                <c:pt idx="2">
                  <c:v>0.16</c:v>
                </c:pt>
                <c:pt idx="3">
                  <c:v>7.0000000000000007E-2</c:v>
                </c:pt>
                <c:pt idx="4">
                  <c:v>0.15</c:v>
                </c:pt>
                <c:pt idx="5">
                  <c:v>0.25</c:v>
                </c:pt>
                <c:pt idx="6">
                  <c:v>0.41</c:v>
                </c:pt>
              </c:numCache>
            </c:numRef>
          </c:val>
          <c:extLst>
            <c:ext xmlns:c16="http://schemas.microsoft.com/office/drawing/2014/chart" uri="{C3380CC4-5D6E-409C-BE32-E72D297353CC}">
              <c16:uniqueId val="{00000002-9D5D-45C3-9400-72D12118F3CF}"/>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COO/Operations Executive</c:v>
                </c:pt>
                <c:pt idx="1">
                  <c:v>Do Not Know</c:v>
                </c:pt>
                <c:pt idx="2">
                  <c:v>CMO/CMIO/Physician Executive</c:v>
                </c:pt>
                <c:pt idx="3">
                  <c:v>Other</c:v>
                </c:pt>
                <c:pt idx="4">
                  <c:v>CEO/Administrator</c:v>
                </c:pt>
                <c:pt idx="5">
                  <c:v>CIO/IT Executive</c:v>
                </c:pt>
                <c:pt idx="6">
                  <c:v>CNO/Nursing Executive</c:v>
                </c:pt>
              </c:strCache>
            </c:strRef>
          </c:cat>
          <c:val>
            <c:numRef>
              <c:f>Sheet1!$C$2:$C$8</c:f>
              <c:numCache>
                <c:formatCode>0%</c:formatCode>
                <c:ptCount val="7"/>
                <c:pt idx="0">
                  <c:v>0.02</c:v>
                </c:pt>
                <c:pt idx="1">
                  <c:v>0.14000000000000001</c:v>
                </c:pt>
                <c:pt idx="2">
                  <c:v>0.1</c:v>
                </c:pt>
                <c:pt idx="3">
                  <c:v>0.09</c:v>
                </c:pt>
                <c:pt idx="4">
                  <c:v>0.12</c:v>
                </c:pt>
                <c:pt idx="5">
                  <c:v>0.25</c:v>
                </c:pt>
                <c:pt idx="6">
                  <c:v>0.28000000000000003</c:v>
                </c:pt>
              </c:numCache>
            </c:numRef>
          </c:val>
          <c:extLst>
            <c:ext xmlns:c16="http://schemas.microsoft.com/office/drawing/2014/chart" uri="{C3380CC4-5D6E-409C-BE32-E72D297353CC}">
              <c16:uniqueId val="{00000004-9D5D-45C3-9400-72D12118F3CF}"/>
            </c:ext>
          </c:extLst>
        </c:ser>
        <c:dLbls>
          <c:dLblPos val="outEnd"/>
          <c:showLegendKey val="0"/>
          <c:showVal val="1"/>
          <c:showCatName val="0"/>
          <c:showSerName val="0"/>
          <c:showPercent val="0"/>
          <c:showBubbleSize val="0"/>
        </c:dLbls>
        <c:gapWidth val="25"/>
        <c:axId val="73783168"/>
        <c:axId val="73784704"/>
      </c:barChart>
      <c:catAx>
        <c:axId val="7378316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784704"/>
        <c:crosses val="autoZero"/>
        <c:auto val="1"/>
        <c:lblAlgn val="ctr"/>
        <c:lblOffset val="100"/>
        <c:noMultiLvlLbl val="0"/>
      </c:catAx>
      <c:valAx>
        <c:axId val="73784704"/>
        <c:scaling>
          <c:orientation val="minMax"/>
        </c:scaling>
        <c:delete val="1"/>
        <c:axPos val="b"/>
        <c:numFmt formatCode="0%" sourceLinked="0"/>
        <c:majorTickMark val="out"/>
        <c:minorTickMark val="none"/>
        <c:tickLblPos val="nextTo"/>
        <c:crossAx val="7378316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0"/>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285-425D-BFF2-03696EB5C18B}"/>
                </c:ext>
              </c:extLst>
            </c:dLbl>
            <c:dLbl>
              <c:idx val="4"/>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285-425D-BFF2-03696EB5C18B}"/>
                </c:ext>
              </c:extLst>
            </c:dLbl>
            <c:dLbl>
              <c:idx val="6"/>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285-425D-BFF2-03696EB5C18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Regulatory Initiatives</c:v>
                </c:pt>
                <c:pt idx="1">
                  <c:v>Liaison/Communicator</c:v>
                </c:pt>
                <c:pt idx="2">
                  <c:v>Informatics Education</c:v>
                </c:pt>
                <c:pt idx="3">
                  <c:v>Quality Initiatives/Reporting</c:v>
                </c:pt>
                <c:pt idx="4">
                  <c:v>Clinical Analytics</c:v>
                </c:pt>
                <c:pt idx="5">
                  <c:v>Systems Development</c:v>
                </c:pt>
                <c:pt idx="6">
                  <c:v>System Optimization/Utilization</c:v>
                </c:pt>
                <c:pt idx="7">
                  <c:v>Systems Implementation</c:v>
                </c:pt>
              </c:strCache>
            </c:strRef>
          </c:cat>
          <c:val>
            <c:numRef>
              <c:f>Sheet1!$B$2:$B$9</c:f>
              <c:numCache>
                <c:formatCode>0%</c:formatCode>
                <c:ptCount val="8"/>
                <c:pt idx="0">
                  <c:v>0</c:v>
                </c:pt>
                <c:pt idx="1">
                  <c:v>0.23</c:v>
                </c:pt>
                <c:pt idx="2">
                  <c:v>0.23</c:v>
                </c:pt>
                <c:pt idx="3">
                  <c:v>0.31</c:v>
                </c:pt>
                <c:pt idx="4">
                  <c:v>0</c:v>
                </c:pt>
                <c:pt idx="5">
                  <c:v>0.53</c:v>
                </c:pt>
                <c:pt idx="6">
                  <c:v>0</c:v>
                </c:pt>
                <c:pt idx="7">
                  <c:v>0.56999999999999995</c:v>
                </c:pt>
              </c:numCache>
            </c:numRef>
          </c:val>
          <c:extLst>
            <c:ext xmlns:c16="http://schemas.microsoft.com/office/drawing/2014/chart" uri="{C3380CC4-5D6E-409C-BE32-E72D297353CC}">
              <c16:uniqueId val="{00000003-6285-425D-BFF2-03696EB5C18B}"/>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Regulatory Initiatives</c:v>
                </c:pt>
                <c:pt idx="1">
                  <c:v>Liaison/Communicator</c:v>
                </c:pt>
                <c:pt idx="2">
                  <c:v>Informatics Education</c:v>
                </c:pt>
                <c:pt idx="3">
                  <c:v>Quality Initiatives/Reporting</c:v>
                </c:pt>
                <c:pt idx="4">
                  <c:v>Clinical Analytics</c:v>
                </c:pt>
                <c:pt idx="5">
                  <c:v>Systems Development</c:v>
                </c:pt>
                <c:pt idx="6">
                  <c:v>System Optimization/Utilization</c:v>
                </c:pt>
                <c:pt idx="7">
                  <c:v>Systems Implementation</c:v>
                </c:pt>
              </c:strCache>
            </c:strRef>
          </c:cat>
          <c:val>
            <c:numRef>
              <c:f>Sheet1!$C$2:$C$9</c:f>
              <c:numCache>
                <c:formatCode>0%</c:formatCode>
                <c:ptCount val="8"/>
                <c:pt idx="0">
                  <c:v>0.1556829035339064</c:v>
                </c:pt>
                <c:pt idx="1">
                  <c:v>0.21680993314231137</c:v>
                </c:pt>
                <c:pt idx="2">
                  <c:v>0.22063037249283668</c:v>
                </c:pt>
                <c:pt idx="3">
                  <c:v>0.22063037249283668</c:v>
                </c:pt>
                <c:pt idx="4">
                  <c:v>0.2903533906399236</c:v>
                </c:pt>
                <c:pt idx="5">
                  <c:v>0.38299904489016234</c:v>
                </c:pt>
                <c:pt idx="6">
                  <c:v>0.39255014326647564</c:v>
                </c:pt>
                <c:pt idx="7">
                  <c:v>0.43361986628462273</c:v>
                </c:pt>
              </c:numCache>
            </c:numRef>
          </c:val>
          <c:extLst>
            <c:ext xmlns:c16="http://schemas.microsoft.com/office/drawing/2014/chart" uri="{C3380CC4-5D6E-409C-BE32-E72D297353CC}">
              <c16:uniqueId val="{00000007-6285-425D-BFF2-03696EB5C18B}"/>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Regulatory Initiatives</c:v>
                </c:pt>
                <c:pt idx="1">
                  <c:v>Liaison/Communicator</c:v>
                </c:pt>
                <c:pt idx="2">
                  <c:v>Informatics Education</c:v>
                </c:pt>
                <c:pt idx="3">
                  <c:v>Quality Initiatives/Reporting</c:v>
                </c:pt>
                <c:pt idx="4">
                  <c:v>Clinical Analytics</c:v>
                </c:pt>
                <c:pt idx="5">
                  <c:v>Systems Development</c:v>
                </c:pt>
                <c:pt idx="6">
                  <c:v>System Optimization/Utilization</c:v>
                </c:pt>
                <c:pt idx="7">
                  <c:v>Systems Implementation</c:v>
                </c:pt>
              </c:strCache>
            </c:strRef>
          </c:cat>
          <c:val>
            <c:numRef>
              <c:f>Sheet1!$D$2:$D$9</c:f>
              <c:numCache>
                <c:formatCode>0%</c:formatCode>
                <c:ptCount val="8"/>
                <c:pt idx="0">
                  <c:v>0.14000000000000001</c:v>
                </c:pt>
                <c:pt idx="1">
                  <c:v>0.17</c:v>
                </c:pt>
                <c:pt idx="2">
                  <c:v>0.26</c:v>
                </c:pt>
                <c:pt idx="3">
                  <c:v>0.25</c:v>
                </c:pt>
                <c:pt idx="4">
                  <c:v>0.28000000000000003</c:v>
                </c:pt>
                <c:pt idx="5">
                  <c:v>0.31</c:v>
                </c:pt>
                <c:pt idx="6">
                  <c:v>0.36</c:v>
                </c:pt>
                <c:pt idx="7">
                  <c:v>0.4</c:v>
                </c:pt>
              </c:numCache>
            </c:numRef>
          </c:val>
          <c:extLst>
            <c:ext xmlns:c16="http://schemas.microsoft.com/office/drawing/2014/chart" uri="{C3380CC4-5D6E-409C-BE32-E72D297353CC}">
              <c16:uniqueId val="{00000000-EE04-4899-BD89-338ED30D2F2A}"/>
            </c:ext>
          </c:extLst>
        </c:ser>
        <c:dLbls>
          <c:showLegendKey val="0"/>
          <c:showVal val="0"/>
          <c:showCatName val="0"/>
          <c:showSerName val="0"/>
          <c:showPercent val="0"/>
          <c:showBubbleSize val="0"/>
        </c:dLbls>
        <c:gapWidth val="25"/>
        <c:axId val="73547776"/>
        <c:axId val="73549312"/>
      </c:barChart>
      <c:catAx>
        <c:axId val="7354777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549312"/>
        <c:crosses val="autoZero"/>
        <c:auto val="1"/>
        <c:lblAlgn val="ctr"/>
        <c:lblOffset val="100"/>
        <c:noMultiLvlLbl val="0"/>
      </c:catAx>
      <c:valAx>
        <c:axId val="73549312"/>
        <c:scaling>
          <c:orientation val="minMax"/>
        </c:scaling>
        <c:delete val="1"/>
        <c:axPos val="b"/>
        <c:numFmt formatCode="0%" sourceLinked="0"/>
        <c:majorTickMark val="out"/>
        <c:minorTickMark val="none"/>
        <c:tickLblPos val="nextTo"/>
        <c:crossAx val="7354777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 Results</c:v>
                </c:pt>
              </c:strCache>
            </c:strRef>
          </c:tx>
          <c:spPr>
            <a:solidFill>
              <a:schemeClr val="accent2"/>
            </a:solidFill>
            <a:ln>
              <a:noFill/>
            </a:ln>
            <a:effectLst/>
          </c:spPr>
          <c:invertIfNegative val="0"/>
          <c:dLbls>
            <c:dLbl>
              <c:idx val="7"/>
              <c:tx>
                <c:rich>
                  <a:bodyPr/>
                  <a:lstStyle/>
                  <a:p>
                    <a:r>
                      <a:rPr lang="en-US" dirty="0" smtClean="0"/>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B5-4F35-8AF8-4F514D3E27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Do Not Know</c:v>
                </c:pt>
                <c:pt idx="1">
                  <c:v>For Profit</c:v>
                </c:pt>
                <c:pt idx="2">
                  <c:v>Not-for-Profit</c:v>
                </c:pt>
              </c:strCache>
            </c:strRef>
          </c:cat>
          <c:val>
            <c:numRef>
              <c:f>Sheet1!$B$2:$B$4</c:f>
              <c:numCache>
                <c:formatCode>0%</c:formatCode>
                <c:ptCount val="3"/>
                <c:pt idx="0">
                  <c:v>2.7E-2</c:v>
                </c:pt>
                <c:pt idx="1">
                  <c:v>0.26100000000000001</c:v>
                </c:pt>
                <c:pt idx="2">
                  <c:v>0.71099999999999997</c:v>
                </c:pt>
              </c:numCache>
            </c:numRef>
          </c:val>
          <c:extLst>
            <c:ext xmlns:c16="http://schemas.microsoft.com/office/drawing/2014/chart" uri="{C3380CC4-5D6E-409C-BE32-E72D297353CC}">
              <c16:uniqueId val="{00000000-EE49-45F3-A0E4-09AADA7F9BAA}"/>
            </c:ext>
          </c:extLst>
        </c:ser>
        <c:dLbls>
          <c:showLegendKey val="0"/>
          <c:showVal val="0"/>
          <c:showCatName val="0"/>
          <c:showSerName val="0"/>
          <c:showPercent val="0"/>
          <c:showBubbleSize val="0"/>
        </c:dLbls>
        <c:gapWidth val="25"/>
        <c:axId val="71903872"/>
        <c:axId val="71917952"/>
      </c:barChart>
      <c:catAx>
        <c:axId val="719038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917952"/>
        <c:crosses val="autoZero"/>
        <c:auto val="1"/>
        <c:lblAlgn val="ctr"/>
        <c:lblOffset val="100"/>
        <c:noMultiLvlLbl val="0"/>
      </c:catAx>
      <c:valAx>
        <c:axId val="71917952"/>
        <c:scaling>
          <c:orientation val="minMax"/>
        </c:scaling>
        <c:delete val="1"/>
        <c:axPos val="b"/>
        <c:numFmt formatCode="0%" sourceLinked="0"/>
        <c:majorTickMark val="out"/>
        <c:minorTickMark val="none"/>
        <c:tickLblPos val="nextTo"/>
        <c:crossAx val="7190387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Quality Improvement/Risk Management</c:v>
                </c:pt>
                <c:pt idx="1">
                  <c:v>Point-of-Care CDS</c:v>
                </c:pt>
                <c:pt idx="2">
                  <c:v>Bar Coded Medication Management</c:v>
                </c:pt>
                <c:pt idx="3">
                  <c:v>eMAR</c:v>
                </c:pt>
                <c:pt idx="4">
                  <c:v>Clinical Information Systems</c:v>
                </c:pt>
                <c:pt idx="5">
                  <c:v>Non-Nursing Clinical Documentation</c:v>
                </c:pt>
                <c:pt idx="6">
                  <c:v>CPOE</c:v>
                </c:pt>
                <c:pt idx="7">
                  <c:v>EMR/EHR</c:v>
                </c:pt>
                <c:pt idx="8">
                  <c:v>Nursing Clinical Documentation</c:v>
                </c:pt>
              </c:strCache>
            </c:strRef>
          </c:cat>
          <c:val>
            <c:numRef>
              <c:f>Sheet1!$B$2:$B$10</c:f>
              <c:numCache>
                <c:formatCode>0%</c:formatCode>
                <c:ptCount val="9"/>
                <c:pt idx="0">
                  <c:v>0.3</c:v>
                </c:pt>
                <c:pt idx="1">
                  <c:v>0.33</c:v>
                </c:pt>
                <c:pt idx="2">
                  <c:v>0.41</c:v>
                </c:pt>
                <c:pt idx="3">
                  <c:v>0.48</c:v>
                </c:pt>
                <c:pt idx="4">
                  <c:v>0.57999999999999996</c:v>
                </c:pt>
                <c:pt idx="5">
                  <c:v>0.56000000000000005</c:v>
                </c:pt>
                <c:pt idx="6">
                  <c:v>0.6</c:v>
                </c:pt>
                <c:pt idx="7">
                  <c:v>0.62</c:v>
                </c:pt>
                <c:pt idx="8">
                  <c:v>0.77</c:v>
                </c:pt>
              </c:numCache>
            </c:numRef>
          </c:val>
          <c:extLst>
            <c:ext xmlns:c16="http://schemas.microsoft.com/office/drawing/2014/chart" uri="{C3380CC4-5D6E-409C-BE32-E72D297353CC}">
              <c16:uniqueId val="{00000001-B900-4A20-95FF-0610912F2522}"/>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Quality Improvement/Risk Management</c:v>
                </c:pt>
                <c:pt idx="1">
                  <c:v>Point-of-Care CDS</c:v>
                </c:pt>
                <c:pt idx="2">
                  <c:v>Bar Coded Medication Management</c:v>
                </c:pt>
                <c:pt idx="3">
                  <c:v>eMAR</c:v>
                </c:pt>
                <c:pt idx="4">
                  <c:v>Clinical Information Systems</c:v>
                </c:pt>
                <c:pt idx="5">
                  <c:v>Non-Nursing Clinical Documentation</c:v>
                </c:pt>
                <c:pt idx="6">
                  <c:v>CPOE</c:v>
                </c:pt>
                <c:pt idx="7">
                  <c:v>EMR/EHR</c:v>
                </c:pt>
                <c:pt idx="8">
                  <c:v>Nursing Clinical Documentation</c:v>
                </c:pt>
              </c:strCache>
            </c:strRef>
          </c:cat>
          <c:val>
            <c:numRef>
              <c:f>Sheet1!$C$2:$C$10</c:f>
              <c:numCache>
                <c:formatCode>0%</c:formatCode>
                <c:ptCount val="9"/>
                <c:pt idx="0">
                  <c:v>0.35530085959885388</c:v>
                </c:pt>
                <c:pt idx="1">
                  <c:v>0.35816618911174786</c:v>
                </c:pt>
                <c:pt idx="2">
                  <c:v>0.41165234001910217</c:v>
                </c:pt>
                <c:pt idx="3">
                  <c:v>0.51098376313276028</c:v>
                </c:pt>
                <c:pt idx="4">
                  <c:v>0.5549188156638013</c:v>
                </c:pt>
                <c:pt idx="5">
                  <c:v>0.58739255014326652</c:v>
                </c:pt>
                <c:pt idx="6">
                  <c:v>0.61986628462273163</c:v>
                </c:pt>
                <c:pt idx="7">
                  <c:v>0.69149952244508117</c:v>
                </c:pt>
                <c:pt idx="8">
                  <c:v>0.79560649474689593</c:v>
                </c:pt>
              </c:numCache>
            </c:numRef>
          </c:val>
          <c:extLst>
            <c:ext xmlns:c16="http://schemas.microsoft.com/office/drawing/2014/chart" uri="{C3380CC4-5D6E-409C-BE32-E72D297353CC}">
              <c16:uniqueId val="{00000002-B900-4A20-95FF-0610912F2522}"/>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Quality Improvement/Risk Management</c:v>
                </c:pt>
                <c:pt idx="1">
                  <c:v>Point-of-Care CDS</c:v>
                </c:pt>
                <c:pt idx="2">
                  <c:v>Bar Coded Medication Management</c:v>
                </c:pt>
                <c:pt idx="3">
                  <c:v>eMAR</c:v>
                </c:pt>
                <c:pt idx="4">
                  <c:v>Clinical Information Systems</c:v>
                </c:pt>
                <c:pt idx="5">
                  <c:v>Non-Nursing Clinical Documentation</c:v>
                </c:pt>
                <c:pt idx="6">
                  <c:v>CPOE</c:v>
                </c:pt>
                <c:pt idx="7">
                  <c:v>EMR/EHR</c:v>
                </c:pt>
                <c:pt idx="8">
                  <c:v>Nursing Clinical Documentation</c:v>
                </c:pt>
              </c:strCache>
            </c:strRef>
          </c:cat>
          <c:val>
            <c:numRef>
              <c:f>Sheet1!$D$2:$D$10</c:f>
              <c:numCache>
                <c:formatCode>0%</c:formatCode>
                <c:ptCount val="9"/>
                <c:pt idx="0">
                  <c:v>0.31</c:v>
                </c:pt>
                <c:pt idx="1">
                  <c:v>0.37</c:v>
                </c:pt>
                <c:pt idx="2">
                  <c:v>0.26</c:v>
                </c:pt>
                <c:pt idx="3">
                  <c:v>0.33</c:v>
                </c:pt>
                <c:pt idx="4">
                  <c:v>0.38</c:v>
                </c:pt>
                <c:pt idx="5">
                  <c:v>0.47</c:v>
                </c:pt>
                <c:pt idx="6">
                  <c:v>0.41</c:v>
                </c:pt>
                <c:pt idx="7">
                  <c:v>0.55000000000000004</c:v>
                </c:pt>
                <c:pt idx="8">
                  <c:v>0.71</c:v>
                </c:pt>
              </c:numCache>
            </c:numRef>
          </c:val>
          <c:extLst>
            <c:ext xmlns:c16="http://schemas.microsoft.com/office/drawing/2014/chart" uri="{C3380CC4-5D6E-409C-BE32-E72D297353CC}">
              <c16:uniqueId val="{00000000-0507-455F-AA15-56A8A2661B7D}"/>
            </c:ext>
          </c:extLst>
        </c:ser>
        <c:dLbls>
          <c:showLegendKey val="0"/>
          <c:showVal val="0"/>
          <c:showCatName val="0"/>
          <c:showSerName val="0"/>
          <c:showPercent val="0"/>
          <c:showBubbleSize val="0"/>
        </c:dLbls>
        <c:gapWidth val="25"/>
        <c:axId val="73610368"/>
        <c:axId val="73611904"/>
      </c:barChart>
      <c:catAx>
        <c:axId val="7361036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611904"/>
        <c:crosses val="autoZero"/>
        <c:auto val="1"/>
        <c:lblAlgn val="ctr"/>
        <c:lblOffset val="100"/>
        <c:noMultiLvlLbl val="0"/>
      </c:catAx>
      <c:valAx>
        <c:axId val="73611904"/>
        <c:scaling>
          <c:orientation val="minMax"/>
        </c:scaling>
        <c:delete val="1"/>
        <c:axPos val="b"/>
        <c:numFmt formatCode="0%" sourceLinked="0"/>
        <c:majorTickMark val="out"/>
        <c:minorTickMark val="none"/>
        <c:tickLblPos val="nextTo"/>
        <c:crossAx val="7361036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Point-of-Care CDS</c:v>
                </c:pt>
                <c:pt idx="1">
                  <c:v>Quality Improvement/Risk Management</c:v>
                </c:pt>
                <c:pt idx="2">
                  <c:v>Bar Coded Medication Management</c:v>
                </c:pt>
                <c:pt idx="3">
                  <c:v>Clinical Information Systems</c:v>
                </c:pt>
                <c:pt idx="4">
                  <c:v>eMAR</c:v>
                </c:pt>
                <c:pt idx="5">
                  <c:v>Non-Nursing Clinical Documentation</c:v>
                </c:pt>
                <c:pt idx="6">
                  <c:v>CPOE</c:v>
                </c:pt>
                <c:pt idx="7">
                  <c:v>EMR/EHR</c:v>
                </c:pt>
                <c:pt idx="8">
                  <c:v>Nursing Clinical Documentation</c:v>
                </c:pt>
              </c:strCache>
            </c:strRef>
          </c:cat>
          <c:val>
            <c:numRef>
              <c:f>Sheet1!$B$2:$B$10</c:f>
              <c:numCache>
                <c:formatCode>0%</c:formatCode>
                <c:ptCount val="9"/>
                <c:pt idx="0">
                  <c:v>0.41</c:v>
                </c:pt>
                <c:pt idx="1">
                  <c:v>0.49</c:v>
                </c:pt>
                <c:pt idx="2">
                  <c:v>0.48</c:v>
                </c:pt>
                <c:pt idx="3">
                  <c:v>0.72</c:v>
                </c:pt>
                <c:pt idx="4">
                  <c:v>0.65</c:v>
                </c:pt>
                <c:pt idx="5">
                  <c:v>0.68</c:v>
                </c:pt>
                <c:pt idx="6">
                  <c:v>0.72</c:v>
                </c:pt>
                <c:pt idx="7">
                  <c:v>0.76</c:v>
                </c:pt>
                <c:pt idx="8">
                  <c:v>0.91</c:v>
                </c:pt>
              </c:numCache>
            </c:numRef>
          </c:val>
          <c:extLst>
            <c:ext xmlns:c16="http://schemas.microsoft.com/office/drawing/2014/chart" uri="{C3380CC4-5D6E-409C-BE32-E72D297353CC}">
              <c16:uniqueId val="{00000002-337C-4526-BD33-675E5A7BB3F9}"/>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Point-of-Care CDS</c:v>
                </c:pt>
                <c:pt idx="1">
                  <c:v>Quality Improvement/Risk Management</c:v>
                </c:pt>
                <c:pt idx="2">
                  <c:v>Bar Coded Medication Management</c:v>
                </c:pt>
                <c:pt idx="3">
                  <c:v>Clinical Information Systems</c:v>
                </c:pt>
                <c:pt idx="4">
                  <c:v>eMAR</c:v>
                </c:pt>
                <c:pt idx="5">
                  <c:v>Non-Nursing Clinical Documentation</c:v>
                </c:pt>
                <c:pt idx="6">
                  <c:v>CPOE</c:v>
                </c:pt>
                <c:pt idx="7">
                  <c:v>EMR/EHR</c:v>
                </c:pt>
                <c:pt idx="8">
                  <c:v>Nursing Clinical Documentation</c:v>
                </c:pt>
              </c:strCache>
            </c:strRef>
          </c:cat>
          <c:val>
            <c:numRef>
              <c:f>Sheet1!$C$2:$C$10</c:f>
              <c:numCache>
                <c:formatCode>0%</c:formatCode>
                <c:ptCount val="9"/>
                <c:pt idx="0">
                  <c:v>0.47564469914040114</c:v>
                </c:pt>
                <c:pt idx="1">
                  <c:v>0.48901623686723972</c:v>
                </c:pt>
                <c:pt idx="2">
                  <c:v>0.61509073543457493</c:v>
                </c:pt>
                <c:pt idx="3">
                  <c:v>0.70869149952244503</c:v>
                </c:pt>
                <c:pt idx="4">
                  <c:v>0.72588347659980901</c:v>
                </c:pt>
                <c:pt idx="5">
                  <c:v>0.74307545367717287</c:v>
                </c:pt>
                <c:pt idx="6">
                  <c:v>0.80897803247373445</c:v>
                </c:pt>
                <c:pt idx="7">
                  <c:v>0.84145176695319956</c:v>
                </c:pt>
                <c:pt idx="8">
                  <c:v>0.93696275071633239</c:v>
                </c:pt>
              </c:numCache>
            </c:numRef>
          </c:val>
          <c:extLst>
            <c:ext xmlns:c16="http://schemas.microsoft.com/office/drawing/2014/chart" uri="{C3380CC4-5D6E-409C-BE32-E72D297353CC}">
              <c16:uniqueId val="{00000003-337C-4526-BD33-675E5A7BB3F9}"/>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Point-of-Care CDS</c:v>
                </c:pt>
                <c:pt idx="1">
                  <c:v>Quality Improvement/Risk Management</c:v>
                </c:pt>
                <c:pt idx="2">
                  <c:v>Bar Coded Medication Management</c:v>
                </c:pt>
                <c:pt idx="3">
                  <c:v>Clinical Information Systems</c:v>
                </c:pt>
                <c:pt idx="4">
                  <c:v>eMAR</c:v>
                </c:pt>
                <c:pt idx="5">
                  <c:v>Non-Nursing Clinical Documentation</c:v>
                </c:pt>
                <c:pt idx="6">
                  <c:v>CPOE</c:v>
                </c:pt>
                <c:pt idx="7">
                  <c:v>EMR/EHR</c:v>
                </c:pt>
                <c:pt idx="8">
                  <c:v>Nursing Clinical Documentation</c:v>
                </c:pt>
              </c:strCache>
            </c:strRef>
          </c:cat>
          <c:val>
            <c:numRef>
              <c:f>Sheet1!$D$2:$D$10</c:f>
              <c:numCache>
                <c:formatCode>0%</c:formatCode>
                <c:ptCount val="9"/>
                <c:pt idx="0">
                  <c:v>0.44</c:v>
                </c:pt>
                <c:pt idx="1">
                  <c:v>0.49</c:v>
                </c:pt>
                <c:pt idx="2">
                  <c:v>0.56999999999999995</c:v>
                </c:pt>
                <c:pt idx="3">
                  <c:v>0.63</c:v>
                </c:pt>
                <c:pt idx="4">
                  <c:v>0.67</c:v>
                </c:pt>
                <c:pt idx="5">
                  <c:v>0.67</c:v>
                </c:pt>
                <c:pt idx="6">
                  <c:v>0.75</c:v>
                </c:pt>
                <c:pt idx="7">
                  <c:v>0.83</c:v>
                </c:pt>
                <c:pt idx="8">
                  <c:v>0.92</c:v>
                </c:pt>
              </c:numCache>
            </c:numRef>
          </c:val>
          <c:extLst>
            <c:ext xmlns:c16="http://schemas.microsoft.com/office/drawing/2014/chart" uri="{C3380CC4-5D6E-409C-BE32-E72D297353CC}">
              <c16:uniqueId val="{00000000-0C23-402C-95B6-6E3D2BA5B27F}"/>
            </c:ext>
          </c:extLst>
        </c:ser>
        <c:dLbls>
          <c:showLegendKey val="0"/>
          <c:showVal val="0"/>
          <c:showCatName val="0"/>
          <c:showSerName val="0"/>
          <c:showPercent val="0"/>
          <c:showBubbleSize val="0"/>
        </c:dLbls>
        <c:gapWidth val="25"/>
        <c:axId val="74139520"/>
        <c:axId val="74141056"/>
      </c:barChart>
      <c:catAx>
        <c:axId val="7413952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141056"/>
        <c:crosses val="autoZero"/>
        <c:auto val="1"/>
        <c:lblAlgn val="ctr"/>
        <c:lblOffset val="100"/>
        <c:noMultiLvlLbl val="0"/>
      </c:catAx>
      <c:valAx>
        <c:axId val="74141056"/>
        <c:scaling>
          <c:orientation val="minMax"/>
        </c:scaling>
        <c:delete val="1"/>
        <c:axPos val="b"/>
        <c:numFmt formatCode="0%" sourceLinked="0"/>
        <c:majorTickMark val="out"/>
        <c:minorTickMark val="none"/>
        <c:tickLblPos val="nextTo"/>
        <c:crossAx val="741395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Technology</c:v>
                </c:pt>
                <c:pt idx="1">
                  <c:v>Regulations e.g. Meaningful Use, HIPAA, MACRA</c:v>
                </c:pt>
                <c:pt idx="2">
                  <c:v>Software Architecture/Design</c:v>
                </c:pt>
                <c:pt idx="3">
                  <c:v>Time Management</c:v>
                </c:pt>
                <c:pt idx="4">
                  <c:v>Integration/Interoperability</c:v>
                </c:pt>
                <c:pt idx="5">
                  <c:v>User Acceptance</c:v>
                </c:pt>
                <c:pt idx="6">
                  <c:v>Infrastructure</c:v>
                </c:pt>
                <c:pt idx="7">
                  <c:v>Financial Resources</c:v>
                </c:pt>
                <c:pt idx="8">
                  <c:v>Organizational Strategic Plan</c:v>
                </c:pt>
                <c:pt idx="9">
                  <c:v>Staffing Resources</c:v>
                </c:pt>
                <c:pt idx="10">
                  <c:v>Administrative Support</c:v>
                </c:pt>
              </c:strCache>
            </c:strRef>
          </c:cat>
          <c:val>
            <c:numRef>
              <c:f>Sheet1!$B$2:$B$12</c:f>
              <c:numCache>
                <c:formatCode>0%</c:formatCode>
                <c:ptCount val="11"/>
                <c:pt idx="0">
                  <c:v>9.5510983763132766E-3</c:v>
                </c:pt>
                <c:pt idx="1">
                  <c:v>2.2922636103151862E-2</c:v>
                </c:pt>
                <c:pt idx="2">
                  <c:v>6.1127029608404965E-2</c:v>
                </c:pt>
                <c:pt idx="3">
                  <c:v>5.1575931232091692E-2</c:v>
                </c:pt>
                <c:pt idx="4">
                  <c:v>0.1041069723018147</c:v>
                </c:pt>
                <c:pt idx="5">
                  <c:v>7.2588347659980901E-2</c:v>
                </c:pt>
                <c:pt idx="6">
                  <c:v>6.3992359121298956E-2</c:v>
                </c:pt>
                <c:pt idx="7">
                  <c:v>0.11843361986628462</c:v>
                </c:pt>
                <c:pt idx="8">
                  <c:v>0.12034383954154727</c:v>
                </c:pt>
                <c:pt idx="9">
                  <c:v>0.13562559694364851</c:v>
                </c:pt>
                <c:pt idx="10">
                  <c:v>0.17382999044890163</c:v>
                </c:pt>
              </c:numCache>
            </c:numRef>
          </c:val>
          <c:extLst>
            <c:ext xmlns:c16="http://schemas.microsoft.com/office/drawing/2014/chart" uri="{C3380CC4-5D6E-409C-BE32-E72D297353CC}">
              <c16:uniqueId val="{00000000-2810-4FE7-AD3D-D5500DCA7681}"/>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Technology</c:v>
                </c:pt>
                <c:pt idx="1">
                  <c:v>Regulations e.g. Meaningful Use, HIPAA, MACRA</c:v>
                </c:pt>
                <c:pt idx="2">
                  <c:v>Software Architecture/Design</c:v>
                </c:pt>
                <c:pt idx="3">
                  <c:v>Time Management</c:v>
                </c:pt>
                <c:pt idx="4">
                  <c:v>Integration/Interoperability</c:v>
                </c:pt>
                <c:pt idx="5">
                  <c:v>User Acceptance</c:v>
                </c:pt>
                <c:pt idx="6">
                  <c:v>Infrastructure</c:v>
                </c:pt>
                <c:pt idx="7">
                  <c:v>Financial Resources</c:v>
                </c:pt>
                <c:pt idx="8">
                  <c:v>Organizational Strategic Plan</c:v>
                </c:pt>
                <c:pt idx="9">
                  <c:v>Staffing Resources</c:v>
                </c:pt>
                <c:pt idx="10">
                  <c:v>Administrative Support</c:v>
                </c:pt>
              </c:strCache>
            </c:strRef>
          </c:cat>
          <c:val>
            <c:numRef>
              <c:f>Sheet1!$C$2:$C$12</c:f>
              <c:numCache>
                <c:formatCode>0%</c:formatCode>
                <c:ptCount val="11"/>
                <c:pt idx="0">
                  <c:v>1.4073494917904612E-2</c:v>
                </c:pt>
                <c:pt idx="1">
                  <c:v>2.5019546520719312E-2</c:v>
                </c:pt>
                <c:pt idx="2">
                  <c:v>4.6129788897576234E-2</c:v>
                </c:pt>
                <c:pt idx="3">
                  <c:v>6.0985144644253322E-2</c:v>
                </c:pt>
                <c:pt idx="4">
                  <c:v>6.8803752931978102E-2</c:v>
                </c:pt>
                <c:pt idx="5">
                  <c:v>7.1931196247068022E-2</c:v>
                </c:pt>
                <c:pt idx="6">
                  <c:v>9.1477716966379991E-2</c:v>
                </c:pt>
                <c:pt idx="7">
                  <c:v>0.11493354182955434</c:v>
                </c:pt>
                <c:pt idx="8">
                  <c:v>0.12431587177482409</c:v>
                </c:pt>
                <c:pt idx="9">
                  <c:v>0.12587959343236904</c:v>
                </c:pt>
                <c:pt idx="10">
                  <c:v>0.20562939796716184</c:v>
                </c:pt>
              </c:numCache>
            </c:numRef>
          </c:val>
          <c:extLst>
            <c:ext xmlns:c16="http://schemas.microsoft.com/office/drawing/2014/chart" uri="{C3380CC4-5D6E-409C-BE32-E72D297353CC}">
              <c16:uniqueId val="{00000001-2810-4FE7-AD3D-D5500DCA7681}"/>
            </c:ext>
          </c:extLst>
        </c:ser>
        <c:dLbls>
          <c:showLegendKey val="0"/>
          <c:showVal val="0"/>
          <c:showCatName val="0"/>
          <c:showSerName val="0"/>
          <c:showPercent val="0"/>
          <c:showBubbleSize val="0"/>
        </c:dLbls>
        <c:gapWidth val="25"/>
        <c:axId val="74262016"/>
        <c:axId val="74263552"/>
      </c:barChart>
      <c:catAx>
        <c:axId val="7426201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263552"/>
        <c:crosses val="autoZero"/>
        <c:auto val="1"/>
        <c:lblAlgn val="ctr"/>
        <c:lblOffset val="100"/>
        <c:noMultiLvlLbl val="0"/>
      </c:catAx>
      <c:valAx>
        <c:axId val="74263552"/>
        <c:scaling>
          <c:orientation val="minMax"/>
        </c:scaling>
        <c:delete val="1"/>
        <c:axPos val="b"/>
        <c:numFmt formatCode="0%" sourceLinked="0"/>
        <c:majorTickMark val="out"/>
        <c:minorTickMark val="none"/>
        <c:tickLblPos val="nextTo"/>
        <c:crossAx val="742620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Not Satisfied (1 to 3)</c:v>
                </c:pt>
                <c:pt idx="1">
                  <c:v>Somewhat Satisfied (4 to 5)</c:v>
                </c:pt>
                <c:pt idx="2">
                  <c:v>Highly Satisfied (6 to 7)</c:v>
                </c:pt>
              </c:strCache>
            </c:strRef>
          </c:cat>
          <c:val>
            <c:numRef>
              <c:f>Sheet1!$B$2:$B$4</c:f>
              <c:numCache>
                <c:formatCode>0%</c:formatCode>
                <c:ptCount val="3"/>
                <c:pt idx="0">
                  <c:v>0.1</c:v>
                </c:pt>
                <c:pt idx="1">
                  <c:v>0.33</c:v>
                </c:pt>
                <c:pt idx="2">
                  <c:v>0.56999999999999995</c:v>
                </c:pt>
              </c:numCache>
            </c:numRef>
          </c:val>
          <c:extLst>
            <c:ext xmlns:c16="http://schemas.microsoft.com/office/drawing/2014/chart" uri="{C3380CC4-5D6E-409C-BE32-E72D297353CC}">
              <c16:uniqueId val="{00000000-2810-4FE7-AD3D-D5500DCA7681}"/>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Satisfied (1 to 3)</c:v>
                </c:pt>
                <c:pt idx="1">
                  <c:v>Somewhat Satisfied (4 to 5)</c:v>
                </c:pt>
                <c:pt idx="2">
                  <c:v>Highly Satisfied (6 to 7)</c:v>
                </c:pt>
              </c:strCache>
            </c:strRef>
          </c:cat>
          <c:val>
            <c:numRef>
              <c:f>Sheet1!$C$2:$C$4</c:f>
              <c:numCache>
                <c:formatCode>0%</c:formatCode>
                <c:ptCount val="3"/>
                <c:pt idx="0">
                  <c:v>0.09</c:v>
                </c:pt>
                <c:pt idx="1">
                  <c:v>0.33</c:v>
                </c:pt>
                <c:pt idx="2">
                  <c:v>0.57999999999999996</c:v>
                </c:pt>
              </c:numCache>
            </c:numRef>
          </c:val>
          <c:extLst>
            <c:ext xmlns:c16="http://schemas.microsoft.com/office/drawing/2014/chart" uri="{C3380CC4-5D6E-409C-BE32-E72D297353CC}">
              <c16:uniqueId val="{00000001-2810-4FE7-AD3D-D5500DCA7681}"/>
            </c:ext>
          </c:extLst>
        </c:ser>
        <c:dLbls>
          <c:showLegendKey val="0"/>
          <c:showVal val="0"/>
          <c:showCatName val="0"/>
          <c:showSerName val="0"/>
          <c:showPercent val="0"/>
          <c:showBubbleSize val="0"/>
        </c:dLbls>
        <c:gapWidth val="25"/>
        <c:axId val="74262016"/>
        <c:axId val="74263552"/>
      </c:barChart>
      <c:catAx>
        <c:axId val="7426201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263552"/>
        <c:crosses val="autoZero"/>
        <c:auto val="1"/>
        <c:lblAlgn val="ctr"/>
        <c:lblOffset val="100"/>
        <c:noMultiLvlLbl val="0"/>
      </c:catAx>
      <c:valAx>
        <c:axId val="74263552"/>
        <c:scaling>
          <c:orientation val="minMax"/>
        </c:scaling>
        <c:delete val="1"/>
        <c:axPos val="b"/>
        <c:numFmt formatCode="0%" sourceLinked="0"/>
        <c:majorTickMark val="out"/>
        <c:minorTickMark val="none"/>
        <c:tickLblPos val="nextTo"/>
        <c:crossAx val="742620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Not Satisfied (1 to 3)</c:v>
                </c:pt>
                <c:pt idx="1">
                  <c:v>Somewhat Satisfied (4 to 5)</c:v>
                </c:pt>
                <c:pt idx="2">
                  <c:v>Highly Satisfied (6 to 7)</c:v>
                </c:pt>
              </c:strCache>
            </c:strRef>
          </c:cat>
          <c:val>
            <c:numRef>
              <c:f>Sheet1!$B$2:$B$4</c:f>
              <c:numCache>
                <c:formatCode>0%</c:formatCode>
                <c:ptCount val="3"/>
                <c:pt idx="0">
                  <c:v>0.03</c:v>
                </c:pt>
                <c:pt idx="1">
                  <c:v>0.17</c:v>
                </c:pt>
                <c:pt idx="2">
                  <c:v>0.81</c:v>
                </c:pt>
              </c:numCache>
            </c:numRef>
          </c:val>
          <c:extLst>
            <c:ext xmlns:c16="http://schemas.microsoft.com/office/drawing/2014/chart" uri="{C3380CC4-5D6E-409C-BE32-E72D297353CC}">
              <c16:uniqueId val="{00000000-2810-4FE7-AD3D-D5500DCA7681}"/>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Not Satisfied (1 to 3)</c:v>
                </c:pt>
                <c:pt idx="1">
                  <c:v>Somewhat Satisfied (4 to 5)</c:v>
                </c:pt>
                <c:pt idx="2">
                  <c:v>Highly Satisfied (6 to 7)</c:v>
                </c:pt>
              </c:strCache>
            </c:strRef>
          </c:cat>
          <c:val>
            <c:numRef>
              <c:f>Sheet1!$C$2:$C$4</c:f>
              <c:numCache>
                <c:formatCode>0%</c:formatCode>
                <c:ptCount val="3"/>
                <c:pt idx="0">
                  <c:v>0.04</c:v>
                </c:pt>
                <c:pt idx="1">
                  <c:v>0.16</c:v>
                </c:pt>
                <c:pt idx="2">
                  <c:v>0.8</c:v>
                </c:pt>
              </c:numCache>
            </c:numRef>
          </c:val>
          <c:extLst>
            <c:ext xmlns:c16="http://schemas.microsoft.com/office/drawing/2014/chart" uri="{C3380CC4-5D6E-409C-BE32-E72D297353CC}">
              <c16:uniqueId val="{00000001-2810-4FE7-AD3D-D5500DCA7681}"/>
            </c:ext>
          </c:extLst>
        </c:ser>
        <c:dLbls>
          <c:showLegendKey val="0"/>
          <c:showVal val="0"/>
          <c:showCatName val="0"/>
          <c:showSerName val="0"/>
          <c:showPercent val="0"/>
          <c:showBubbleSize val="0"/>
        </c:dLbls>
        <c:gapWidth val="25"/>
        <c:axId val="74262016"/>
        <c:axId val="74263552"/>
      </c:barChart>
      <c:catAx>
        <c:axId val="7426201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4263552"/>
        <c:crosses val="autoZero"/>
        <c:auto val="1"/>
        <c:lblAlgn val="ctr"/>
        <c:lblOffset val="100"/>
        <c:noMultiLvlLbl val="0"/>
      </c:catAx>
      <c:valAx>
        <c:axId val="74263552"/>
        <c:scaling>
          <c:orientation val="minMax"/>
        </c:scaling>
        <c:delete val="1"/>
        <c:axPos val="b"/>
        <c:numFmt formatCode="0%" sourceLinked="0"/>
        <c:majorTickMark val="out"/>
        <c:minorTickMark val="none"/>
        <c:tickLblPos val="nextTo"/>
        <c:crossAx val="742620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0"/>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2AA-4BC4-9B8D-1FB2EFB0BC35}"/>
                </c:ext>
              </c:extLst>
            </c:dLbl>
            <c:dLbl>
              <c:idx val="8"/>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302-4548-BCBA-EF2B6C0EE49C}"/>
                </c:ext>
              </c:extLst>
            </c:dLbl>
            <c:dLbl>
              <c:idx val="9"/>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C9-4CDD-BBAE-ADE910EA4E6C}"/>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eBooks</c:v>
                </c:pt>
                <c:pt idx="1">
                  <c:v>Books</c:v>
                </c:pt>
                <c:pt idx="2">
                  <c:v>Social Networking</c:v>
                </c:pt>
                <c:pt idx="3">
                  <c:v>Blogs</c:v>
                </c:pt>
                <c:pt idx="4">
                  <c:v>Internal Help Desk</c:v>
                </c:pt>
                <c:pt idx="5">
                  <c:v>Print Journals</c:v>
                </c:pt>
                <c:pt idx="6">
                  <c:v>List Serves</c:v>
                </c:pt>
                <c:pt idx="7">
                  <c:v>Association Newsletters</c:v>
                </c:pt>
                <c:pt idx="8">
                  <c:v>Electronic Journals</c:v>
                </c:pt>
                <c:pt idx="9">
                  <c:v>Professional Organizations*</c:v>
                </c:pt>
                <c:pt idx="10">
                  <c:v>Websites</c:v>
                </c:pt>
                <c:pt idx="11">
                  <c:v>Networking with Peers</c:v>
                </c:pt>
              </c:strCache>
            </c:strRef>
          </c:cat>
          <c:val>
            <c:numRef>
              <c:f>Sheet1!$B$2:$B$13</c:f>
              <c:numCache>
                <c:formatCode>0%</c:formatCode>
                <c:ptCount val="12"/>
                <c:pt idx="0">
                  <c:v>0</c:v>
                </c:pt>
                <c:pt idx="1">
                  <c:v>0.37</c:v>
                </c:pt>
                <c:pt idx="2">
                  <c:v>0.16</c:v>
                </c:pt>
                <c:pt idx="3">
                  <c:v>0.27</c:v>
                </c:pt>
                <c:pt idx="4">
                  <c:v>0.31</c:v>
                </c:pt>
                <c:pt idx="5">
                  <c:v>0.59</c:v>
                </c:pt>
                <c:pt idx="6">
                  <c:v>0.56000000000000005</c:v>
                </c:pt>
                <c:pt idx="7">
                  <c:v>0.55000000000000004</c:v>
                </c:pt>
                <c:pt idx="8">
                  <c:v>0</c:v>
                </c:pt>
                <c:pt idx="9">
                  <c:v>0</c:v>
                </c:pt>
                <c:pt idx="10">
                  <c:v>0.73</c:v>
                </c:pt>
                <c:pt idx="11">
                  <c:v>0.69</c:v>
                </c:pt>
              </c:numCache>
            </c:numRef>
          </c:val>
          <c:extLst>
            <c:ext xmlns:c16="http://schemas.microsoft.com/office/drawing/2014/chart" uri="{C3380CC4-5D6E-409C-BE32-E72D297353CC}">
              <c16:uniqueId val="{00000005-394C-4964-91B0-66FBF380D675}"/>
            </c:ext>
          </c:extLst>
        </c:ser>
        <c:ser>
          <c:idx val="1"/>
          <c:order val="1"/>
          <c:tx>
            <c:strRef>
              <c:f>Sheet1!$C$1</c:f>
              <c:strCache>
                <c:ptCount val="1"/>
                <c:pt idx="0">
                  <c:v>2014 Results</c:v>
                </c:pt>
              </c:strCache>
            </c:strRef>
          </c:tx>
          <c:spPr>
            <a:solidFill>
              <a:schemeClr val="accent4"/>
            </a:solidFill>
            <a:ln>
              <a:noFill/>
            </a:ln>
            <a:effectLst/>
          </c:spPr>
          <c:invertIfNegative val="0"/>
          <c:dLbls>
            <c:dLbl>
              <c:idx val="9"/>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9C9-4CDD-BBAE-ADE910EA4E6C}"/>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eBooks</c:v>
                </c:pt>
                <c:pt idx="1">
                  <c:v>Books</c:v>
                </c:pt>
                <c:pt idx="2">
                  <c:v>Social Networking</c:v>
                </c:pt>
                <c:pt idx="3">
                  <c:v>Blogs</c:v>
                </c:pt>
                <c:pt idx="4">
                  <c:v>Internal Help Desk</c:v>
                </c:pt>
                <c:pt idx="5">
                  <c:v>Print Journals</c:v>
                </c:pt>
                <c:pt idx="6">
                  <c:v>List Serves</c:v>
                </c:pt>
                <c:pt idx="7">
                  <c:v>Association Newsletters</c:v>
                </c:pt>
                <c:pt idx="8">
                  <c:v>Electronic Journals</c:v>
                </c:pt>
                <c:pt idx="9">
                  <c:v>Professional Organizations*</c:v>
                </c:pt>
                <c:pt idx="10">
                  <c:v>Websites</c:v>
                </c:pt>
                <c:pt idx="11">
                  <c:v>Networking with Peers</c:v>
                </c:pt>
              </c:strCache>
            </c:strRef>
          </c:cat>
          <c:val>
            <c:numRef>
              <c:f>Sheet1!$C$2:$C$13</c:f>
              <c:numCache>
                <c:formatCode>0%</c:formatCode>
                <c:ptCount val="12"/>
                <c:pt idx="0">
                  <c:v>0.16905444126074498</c:v>
                </c:pt>
                <c:pt idx="1">
                  <c:v>0.17096466093600765</c:v>
                </c:pt>
                <c:pt idx="2">
                  <c:v>0.18051575931232092</c:v>
                </c:pt>
                <c:pt idx="3">
                  <c:v>0.2043935052531041</c:v>
                </c:pt>
                <c:pt idx="4">
                  <c:v>0.20821394460362941</c:v>
                </c:pt>
                <c:pt idx="5">
                  <c:v>0.2282712511938873</c:v>
                </c:pt>
                <c:pt idx="6">
                  <c:v>0.4355300859598854</c:v>
                </c:pt>
                <c:pt idx="7">
                  <c:v>0.46227316141356256</c:v>
                </c:pt>
                <c:pt idx="8">
                  <c:v>0.50143266475644699</c:v>
                </c:pt>
                <c:pt idx="9">
                  <c:v>0</c:v>
                </c:pt>
                <c:pt idx="10">
                  <c:v>0.7000955109837631</c:v>
                </c:pt>
                <c:pt idx="11">
                  <c:v>0.70296084049665708</c:v>
                </c:pt>
              </c:numCache>
            </c:numRef>
          </c:val>
          <c:extLst>
            <c:ext xmlns:c16="http://schemas.microsoft.com/office/drawing/2014/chart" uri="{C3380CC4-5D6E-409C-BE32-E72D297353CC}">
              <c16:uniqueId val="{00000008-394C-4964-91B0-66FBF380D675}"/>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Sheet1!$A$2:$A$13</c:f>
              <c:strCache>
                <c:ptCount val="12"/>
                <c:pt idx="0">
                  <c:v>eBooks</c:v>
                </c:pt>
                <c:pt idx="1">
                  <c:v>Books</c:v>
                </c:pt>
                <c:pt idx="2">
                  <c:v>Social Networking</c:v>
                </c:pt>
                <c:pt idx="3">
                  <c:v>Blogs</c:v>
                </c:pt>
                <c:pt idx="4">
                  <c:v>Internal Help Desk</c:v>
                </c:pt>
                <c:pt idx="5">
                  <c:v>Print Journals</c:v>
                </c:pt>
                <c:pt idx="6">
                  <c:v>List Serves</c:v>
                </c:pt>
                <c:pt idx="7">
                  <c:v>Association Newsletters</c:v>
                </c:pt>
                <c:pt idx="8">
                  <c:v>Electronic Journals</c:v>
                </c:pt>
                <c:pt idx="9">
                  <c:v>Professional Organizations*</c:v>
                </c:pt>
                <c:pt idx="10">
                  <c:v>Websites</c:v>
                </c:pt>
                <c:pt idx="11">
                  <c:v>Networking with Peers</c:v>
                </c:pt>
              </c:strCache>
            </c:strRef>
          </c:cat>
          <c:val>
            <c:numRef>
              <c:f>Sheet1!$D$2:$D$13</c:f>
              <c:numCache>
                <c:formatCode>0%</c:formatCode>
                <c:ptCount val="12"/>
                <c:pt idx="0">
                  <c:v>0.13</c:v>
                </c:pt>
                <c:pt idx="1">
                  <c:v>0.14000000000000001</c:v>
                </c:pt>
                <c:pt idx="2">
                  <c:v>0.19</c:v>
                </c:pt>
                <c:pt idx="3">
                  <c:v>0.18</c:v>
                </c:pt>
                <c:pt idx="4">
                  <c:v>0.17</c:v>
                </c:pt>
                <c:pt idx="5">
                  <c:v>0.21</c:v>
                </c:pt>
                <c:pt idx="6">
                  <c:v>0.32</c:v>
                </c:pt>
                <c:pt idx="7">
                  <c:v>0.46</c:v>
                </c:pt>
                <c:pt idx="8">
                  <c:v>0.53</c:v>
                </c:pt>
                <c:pt idx="9">
                  <c:v>0.60499999999999998</c:v>
                </c:pt>
                <c:pt idx="10">
                  <c:v>0.64</c:v>
                </c:pt>
                <c:pt idx="11">
                  <c:v>0.68</c:v>
                </c:pt>
              </c:numCache>
            </c:numRef>
          </c:val>
          <c:extLst>
            <c:ext xmlns:c16="http://schemas.microsoft.com/office/drawing/2014/chart" uri="{C3380CC4-5D6E-409C-BE32-E72D297353CC}">
              <c16:uniqueId val="{00000000-61F4-4848-9A41-7B96F6BAA527}"/>
            </c:ext>
          </c:extLst>
        </c:ser>
        <c:dLbls>
          <c:showLegendKey val="0"/>
          <c:showVal val="0"/>
          <c:showCatName val="0"/>
          <c:showSerName val="0"/>
          <c:showPercent val="0"/>
          <c:showBubbleSize val="0"/>
        </c:dLbls>
        <c:gapWidth val="25"/>
        <c:axId val="74345472"/>
        <c:axId val="74371840"/>
      </c:barChart>
      <c:catAx>
        <c:axId val="743454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371840"/>
        <c:crosses val="autoZero"/>
        <c:auto val="1"/>
        <c:lblAlgn val="ctr"/>
        <c:lblOffset val="100"/>
        <c:noMultiLvlLbl val="0"/>
      </c:catAx>
      <c:valAx>
        <c:axId val="74371840"/>
        <c:scaling>
          <c:orientation val="minMax"/>
        </c:scaling>
        <c:delete val="1"/>
        <c:axPos val="b"/>
        <c:numFmt formatCode="0%" sourceLinked="0"/>
        <c:majorTickMark val="out"/>
        <c:minorTickMark val="none"/>
        <c:tickLblPos val="nextTo"/>
        <c:crossAx val="7434547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Non-digital Sources</c:v>
                </c:pt>
                <c:pt idx="1">
                  <c:v>In-Person</c:v>
                </c:pt>
                <c:pt idx="2">
                  <c:v>Digital Sources</c:v>
                </c:pt>
              </c:strCache>
            </c:strRef>
          </c:cat>
          <c:val>
            <c:numRef>
              <c:f>Sheet1!$B$2:$B$4</c:f>
              <c:numCache>
                <c:formatCode>0%</c:formatCode>
                <c:ptCount val="3"/>
                <c:pt idx="0">
                  <c:v>0.61105815061963775</c:v>
                </c:pt>
                <c:pt idx="1">
                  <c:v>0.74737845567206862</c:v>
                </c:pt>
                <c:pt idx="2">
                  <c:v>0.8970448045757865</c:v>
                </c:pt>
              </c:numCache>
            </c:numRef>
          </c:val>
          <c:extLst>
            <c:ext xmlns:c16="http://schemas.microsoft.com/office/drawing/2014/chart" uri="{C3380CC4-5D6E-409C-BE32-E72D297353CC}">
              <c16:uniqueId val="{00000005-394C-4964-91B0-66FBF380D675}"/>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Non-digital Sources</c:v>
                </c:pt>
                <c:pt idx="1">
                  <c:v>In-Person</c:v>
                </c:pt>
                <c:pt idx="2">
                  <c:v>Digital Sources</c:v>
                </c:pt>
              </c:strCache>
            </c:strRef>
          </c:cat>
          <c:val>
            <c:numRef>
              <c:f>Sheet1!$C$2:$C$4</c:f>
              <c:numCache>
                <c:formatCode>0%</c:formatCode>
                <c:ptCount val="3"/>
                <c:pt idx="0">
                  <c:v>0.72087568412822522</c:v>
                </c:pt>
                <c:pt idx="1">
                  <c:v>0.72009382329945271</c:v>
                </c:pt>
                <c:pt idx="2">
                  <c:v>0.87412040656763101</c:v>
                </c:pt>
              </c:numCache>
            </c:numRef>
          </c:val>
          <c:extLst>
            <c:ext xmlns:c16="http://schemas.microsoft.com/office/drawing/2014/chart" uri="{C3380CC4-5D6E-409C-BE32-E72D297353CC}">
              <c16:uniqueId val="{00000008-394C-4964-91B0-66FBF380D675}"/>
            </c:ext>
          </c:extLst>
        </c:ser>
        <c:dLbls>
          <c:showLegendKey val="0"/>
          <c:showVal val="0"/>
          <c:showCatName val="0"/>
          <c:showSerName val="0"/>
          <c:showPercent val="0"/>
          <c:showBubbleSize val="0"/>
        </c:dLbls>
        <c:gapWidth val="25"/>
        <c:axId val="74345472"/>
        <c:axId val="74371840"/>
      </c:barChart>
      <c:catAx>
        <c:axId val="743454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371840"/>
        <c:crosses val="autoZero"/>
        <c:auto val="1"/>
        <c:lblAlgn val="ctr"/>
        <c:lblOffset val="100"/>
        <c:noMultiLvlLbl val="0"/>
      </c:catAx>
      <c:valAx>
        <c:axId val="74371840"/>
        <c:scaling>
          <c:orientation val="minMax"/>
        </c:scaling>
        <c:delete val="1"/>
        <c:axPos val="b"/>
        <c:numFmt formatCode="0%" sourceLinked="0"/>
        <c:majorTickMark val="out"/>
        <c:minorTickMark val="none"/>
        <c:tickLblPos val="nextTo"/>
        <c:crossAx val="7434547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University Programs</c:v>
                </c:pt>
                <c:pt idx="1">
                  <c:v>Journals</c:v>
                </c:pt>
                <c:pt idx="2">
                  <c:v>Local/Regional Events</c:v>
                </c:pt>
                <c:pt idx="3">
                  <c:v>Programs Offered by My Employer</c:v>
                </c:pt>
                <c:pt idx="4">
                  <c:v>Websites</c:v>
                </c:pt>
                <c:pt idx="5">
                  <c:v>National Conferences</c:v>
                </c:pt>
                <c:pt idx="6">
                  <c:v>Online Course work</c:v>
                </c:pt>
                <c:pt idx="7">
                  <c:v>Audio Conferences/Webinars</c:v>
                </c:pt>
              </c:strCache>
            </c:strRef>
          </c:cat>
          <c:val>
            <c:numRef>
              <c:f>Sheet1!$B$2:$B$9</c:f>
              <c:numCache>
                <c:formatCode>0%</c:formatCode>
                <c:ptCount val="8"/>
                <c:pt idx="0">
                  <c:v>0.26</c:v>
                </c:pt>
                <c:pt idx="1">
                  <c:v>0.61</c:v>
                </c:pt>
                <c:pt idx="2">
                  <c:v>0.52</c:v>
                </c:pt>
                <c:pt idx="3">
                  <c:v>0.44</c:v>
                </c:pt>
                <c:pt idx="4">
                  <c:v>0.57999999999999996</c:v>
                </c:pt>
                <c:pt idx="5">
                  <c:v>0.57999999999999996</c:v>
                </c:pt>
                <c:pt idx="6">
                  <c:v>0.48</c:v>
                </c:pt>
                <c:pt idx="7">
                  <c:v>0.68</c:v>
                </c:pt>
              </c:numCache>
            </c:numRef>
          </c:val>
          <c:extLst>
            <c:ext xmlns:c16="http://schemas.microsoft.com/office/drawing/2014/chart" uri="{C3380CC4-5D6E-409C-BE32-E72D297353CC}">
              <c16:uniqueId val="{00000000-B418-4D1B-8371-FD8DDD79DA72}"/>
            </c:ext>
          </c:extLst>
        </c:ser>
        <c:ser>
          <c:idx val="1"/>
          <c:order val="1"/>
          <c:tx>
            <c:strRef>
              <c:f>Sheet1!$C$1</c:f>
              <c:strCache>
                <c:ptCount val="1"/>
                <c:pt idx="0">
                  <c:v>2014 Results</c:v>
                </c:pt>
              </c:strCache>
            </c:strRef>
          </c:tx>
          <c:spPr>
            <a:solidFill>
              <a:schemeClr val="accent4"/>
            </a:solidFill>
            <a:ln>
              <a:noFill/>
            </a:ln>
            <a:effectLst/>
          </c:spPr>
          <c:invertIfNegative val="0"/>
          <c:dLbls>
            <c:dLbl>
              <c:idx val="8"/>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418-4D1B-8371-FD8DDD79DA7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University Programs</c:v>
                </c:pt>
                <c:pt idx="1">
                  <c:v>Journals</c:v>
                </c:pt>
                <c:pt idx="2">
                  <c:v>Local/Regional Events</c:v>
                </c:pt>
                <c:pt idx="3">
                  <c:v>Programs Offered by My Employer</c:v>
                </c:pt>
                <c:pt idx="4">
                  <c:v>Websites</c:v>
                </c:pt>
                <c:pt idx="5">
                  <c:v>National Conferences</c:v>
                </c:pt>
                <c:pt idx="6">
                  <c:v>Online Course work</c:v>
                </c:pt>
                <c:pt idx="7">
                  <c:v>Audio Conferences/Webinars</c:v>
                </c:pt>
              </c:strCache>
            </c:strRef>
          </c:cat>
          <c:val>
            <c:numRef>
              <c:f>Sheet1!$C$2:$C$9</c:f>
              <c:numCache>
                <c:formatCode>0%</c:formatCode>
                <c:ptCount val="8"/>
                <c:pt idx="0">
                  <c:v>0.16523400191021967</c:v>
                </c:pt>
                <c:pt idx="1">
                  <c:v>0.39446036294173831</c:v>
                </c:pt>
                <c:pt idx="2">
                  <c:v>0.40114613180515757</c:v>
                </c:pt>
                <c:pt idx="3">
                  <c:v>0.41547277936962751</c:v>
                </c:pt>
                <c:pt idx="4">
                  <c:v>0.43935052531041069</c:v>
                </c:pt>
                <c:pt idx="5">
                  <c:v>0.46609360076408785</c:v>
                </c:pt>
                <c:pt idx="6">
                  <c:v>0.52435530085959881</c:v>
                </c:pt>
                <c:pt idx="7">
                  <c:v>0.69436485195797515</c:v>
                </c:pt>
              </c:numCache>
            </c:numRef>
          </c:val>
          <c:extLst>
            <c:ext xmlns:c16="http://schemas.microsoft.com/office/drawing/2014/chart" uri="{C3380CC4-5D6E-409C-BE32-E72D297353CC}">
              <c16:uniqueId val="{00000002-B418-4D1B-8371-FD8DDD79DA72}"/>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University Programs</c:v>
                </c:pt>
                <c:pt idx="1">
                  <c:v>Journals</c:v>
                </c:pt>
                <c:pt idx="2">
                  <c:v>Local/Regional Events</c:v>
                </c:pt>
                <c:pt idx="3">
                  <c:v>Programs Offered by My Employer</c:v>
                </c:pt>
                <c:pt idx="4">
                  <c:v>Websites</c:v>
                </c:pt>
                <c:pt idx="5">
                  <c:v>National Conferences</c:v>
                </c:pt>
                <c:pt idx="6">
                  <c:v>Online Course work</c:v>
                </c:pt>
                <c:pt idx="7">
                  <c:v>Audio Conferences/Webinars</c:v>
                </c:pt>
              </c:strCache>
            </c:strRef>
          </c:cat>
          <c:val>
            <c:numRef>
              <c:f>Sheet1!$D$2:$D$9</c:f>
              <c:numCache>
                <c:formatCode>0%</c:formatCode>
                <c:ptCount val="8"/>
                <c:pt idx="0">
                  <c:v>0.16</c:v>
                </c:pt>
                <c:pt idx="1">
                  <c:v>0.38</c:v>
                </c:pt>
                <c:pt idx="2">
                  <c:v>0.37</c:v>
                </c:pt>
                <c:pt idx="3">
                  <c:v>0.39</c:v>
                </c:pt>
                <c:pt idx="4">
                  <c:v>0.39</c:v>
                </c:pt>
                <c:pt idx="5">
                  <c:v>0.49</c:v>
                </c:pt>
                <c:pt idx="6">
                  <c:v>0.47</c:v>
                </c:pt>
                <c:pt idx="7">
                  <c:v>0.64</c:v>
                </c:pt>
              </c:numCache>
            </c:numRef>
          </c:val>
          <c:extLst>
            <c:ext xmlns:c16="http://schemas.microsoft.com/office/drawing/2014/chart" uri="{C3380CC4-5D6E-409C-BE32-E72D297353CC}">
              <c16:uniqueId val="{00000000-DCED-46D1-A0D1-D2DE9AF53B18}"/>
            </c:ext>
          </c:extLst>
        </c:ser>
        <c:dLbls>
          <c:showLegendKey val="0"/>
          <c:showVal val="0"/>
          <c:showCatName val="0"/>
          <c:showSerName val="0"/>
          <c:showPercent val="0"/>
          <c:showBubbleSize val="0"/>
        </c:dLbls>
        <c:gapWidth val="25"/>
        <c:axId val="74206592"/>
        <c:axId val="74216576"/>
      </c:barChart>
      <c:catAx>
        <c:axId val="7420659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216576"/>
        <c:crosses val="autoZero"/>
        <c:auto val="1"/>
        <c:lblAlgn val="ctr"/>
        <c:lblOffset val="100"/>
        <c:noMultiLvlLbl val="0"/>
      </c:catAx>
      <c:valAx>
        <c:axId val="74216576"/>
        <c:scaling>
          <c:orientation val="minMax"/>
        </c:scaling>
        <c:delete val="1"/>
        <c:axPos val="b"/>
        <c:numFmt formatCode="0%" sourceLinked="0"/>
        <c:majorTickMark val="out"/>
        <c:minorTickMark val="none"/>
        <c:tickLblPos val="nextTo"/>
        <c:crossAx val="7420659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Sheet1!$A$2:$A$11</c:f>
              <c:strCache>
                <c:ptCount val="10"/>
                <c:pt idx="0">
                  <c:v>Profit Sharing</c:v>
                </c:pt>
                <c:pt idx="1">
                  <c:v>Money Purchase Plan</c:v>
                </c:pt>
                <c:pt idx="2">
                  <c:v>Bonus</c:v>
                </c:pt>
                <c:pt idx="3">
                  <c:v>Healthcare Savings Account</c:v>
                </c:pt>
                <c:pt idx="4">
                  <c:v>Short Term Disability</c:v>
                </c:pt>
                <c:pt idx="5">
                  <c:v>Tuition Reimbursment</c:v>
                </c:pt>
                <c:pt idx="6">
                  <c:v>Long-Term Disability</c:v>
                </c:pt>
                <c:pt idx="7">
                  <c:v>Life Insurance</c:v>
                </c:pt>
                <c:pt idx="8">
                  <c:v>Medical/Dental Insurance</c:v>
                </c:pt>
                <c:pt idx="9">
                  <c:v>401(k)/403(b)</c:v>
                </c:pt>
              </c:strCache>
            </c:strRef>
          </c:cat>
          <c:val>
            <c:numRef>
              <c:f>Sheet1!$B$2:$B$11</c:f>
              <c:numCache>
                <c:formatCode>0%</c:formatCode>
                <c:ptCount val="10"/>
                <c:pt idx="0">
                  <c:v>0.04</c:v>
                </c:pt>
                <c:pt idx="1">
                  <c:v>7.0000000000000007E-2</c:v>
                </c:pt>
                <c:pt idx="2">
                  <c:v>0.34</c:v>
                </c:pt>
                <c:pt idx="3">
                  <c:v>0.48</c:v>
                </c:pt>
                <c:pt idx="4">
                  <c:v>0.54</c:v>
                </c:pt>
                <c:pt idx="5">
                  <c:v>0.66</c:v>
                </c:pt>
                <c:pt idx="6">
                  <c:v>0.66</c:v>
                </c:pt>
                <c:pt idx="7">
                  <c:v>0.81</c:v>
                </c:pt>
                <c:pt idx="8">
                  <c:v>0.88</c:v>
                </c:pt>
                <c:pt idx="9">
                  <c:v>0.86</c:v>
                </c:pt>
              </c:numCache>
            </c:numRef>
          </c:val>
          <c:extLst>
            <c:ext xmlns:c16="http://schemas.microsoft.com/office/drawing/2014/chart" uri="{C3380CC4-5D6E-409C-BE32-E72D297353CC}">
              <c16:uniqueId val="{00000001-7B28-45DC-B029-25B135A7E6DB}"/>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Profit Sharing</c:v>
                </c:pt>
                <c:pt idx="1">
                  <c:v>Money Purchase Plan</c:v>
                </c:pt>
                <c:pt idx="2">
                  <c:v>Bonus</c:v>
                </c:pt>
                <c:pt idx="3">
                  <c:v>Healthcare Savings Account</c:v>
                </c:pt>
                <c:pt idx="4">
                  <c:v>Short Term Disability</c:v>
                </c:pt>
                <c:pt idx="5">
                  <c:v>Tuition Reimbursment</c:v>
                </c:pt>
                <c:pt idx="6">
                  <c:v>Long-Term Disability</c:v>
                </c:pt>
                <c:pt idx="7">
                  <c:v>Life Insurance</c:v>
                </c:pt>
                <c:pt idx="8">
                  <c:v>Medical/Dental Insurance</c:v>
                </c:pt>
                <c:pt idx="9">
                  <c:v>401(k)/403(b)</c:v>
                </c:pt>
              </c:strCache>
            </c:strRef>
          </c:cat>
          <c:val>
            <c:numRef>
              <c:f>Sheet1!$C$2:$C$11</c:f>
              <c:numCache>
                <c:formatCode>0%</c:formatCode>
                <c:ptCount val="10"/>
                <c:pt idx="0">
                  <c:v>5.253104106972302E-2</c:v>
                </c:pt>
                <c:pt idx="1">
                  <c:v>9.3600764087870103E-2</c:v>
                </c:pt>
                <c:pt idx="2">
                  <c:v>0.28557784145176696</c:v>
                </c:pt>
                <c:pt idx="3">
                  <c:v>0.48997134670487108</c:v>
                </c:pt>
                <c:pt idx="4">
                  <c:v>0.59598853868194845</c:v>
                </c:pt>
                <c:pt idx="5">
                  <c:v>0.61986628462273163</c:v>
                </c:pt>
                <c:pt idx="6">
                  <c:v>0.65138490926456538</c:v>
                </c:pt>
                <c:pt idx="7">
                  <c:v>0.8032473734479465</c:v>
                </c:pt>
                <c:pt idx="8">
                  <c:v>0.86150907354345752</c:v>
                </c:pt>
                <c:pt idx="9">
                  <c:v>0.88825214899713467</c:v>
                </c:pt>
              </c:numCache>
            </c:numRef>
          </c:val>
          <c:extLst>
            <c:ext xmlns:c16="http://schemas.microsoft.com/office/drawing/2014/chart" uri="{C3380CC4-5D6E-409C-BE32-E72D297353CC}">
              <c16:uniqueId val="{00000002-7B28-45DC-B029-25B135A7E6DB}"/>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Sheet1!$A$2:$A$11</c:f>
              <c:strCache>
                <c:ptCount val="10"/>
                <c:pt idx="0">
                  <c:v>Profit Sharing</c:v>
                </c:pt>
                <c:pt idx="1">
                  <c:v>Money Purchase Plan</c:v>
                </c:pt>
                <c:pt idx="2">
                  <c:v>Bonus</c:v>
                </c:pt>
                <c:pt idx="3">
                  <c:v>Healthcare Savings Account</c:v>
                </c:pt>
                <c:pt idx="4">
                  <c:v>Short Term Disability</c:v>
                </c:pt>
                <c:pt idx="5">
                  <c:v>Tuition Reimbursment</c:v>
                </c:pt>
                <c:pt idx="6">
                  <c:v>Long-Term Disability</c:v>
                </c:pt>
                <c:pt idx="7">
                  <c:v>Life Insurance</c:v>
                </c:pt>
                <c:pt idx="8">
                  <c:v>Medical/Dental Insurance</c:v>
                </c:pt>
                <c:pt idx="9">
                  <c:v>401(k)/403(b)</c:v>
                </c:pt>
              </c:strCache>
            </c:strRef>
          </c:cat>
          <c:val>
            <c:numRef>
              <c:f>Sheet1!$D$2:$D$11</c:f>
              <c:numCache>
                <c:formatCode>0%</c:formatCode>
                <c:ptCount val="10"/>
                <c:pt idx="0">
                  <c:v>0.06</c:v>
                </c:pt>
                <c:pt idx="1">
                  <c:v>0.08</c:v>
                </c:pt>
                <c:pt idx="2">
                  <c:v>0.34</c:v>
                </c:pt>
                <c:pt idx="3">
                  <c:v>0.52</c:v>
                </c:pt>
                <c:pt idx="4">
                  <c:v>0.57999999999999996</c:v>
                </c:pt>
                <c:pt idx="5">
                  <c:v>0.56999999999999995</c:v>
                </c:pt>
                <c:pt idx="6">
                  <c:v>0.61</c:v>
                </c:pt>
                <c:pt idx="7">
                  <c:v>0.78</c:v>
                </c:pt>
                <c:pt idx="8">
                  <c:v>0.85</c:v>
                </c:pt>
                <c:pt idx="9">
                  <c:v>0.87</c:v>
                </c:pt>
              </c:numCache>
            </c:numRef>
          </c:val>
          <c:extLst>
            <c:ext xmlns:c16="http://schemas.microsoft.com/office/drawing/2014/chart" uri="{C3380CC4-5D6E-409C-BE32-E72D297353CC}">
              <c16:uniqueId val="{00000000-FBEB-44F6-96ED-DDCC04B87705}"/>
            </c:ext>
          </c:extLst>
        </c:ser>
        <c:dLbls>
          <c:showLegendKey val="0"/>
          <c:showVal val="0"/>
          <c:showCatName val="0"/>
          <c:showSerName val="0"/>
          <c:showPercent val="0"/>
          <c:showBubbleSize val="0"/>
        </c:dLbls>
        <c:gapWidth val="25"/>
        <c:axId val="73982720"/>
        <c:axId val="73984256"/>
      </c:barChart>
      <c:catAx>
        <c:axId val="7398272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984256"/>
        <c:crosses val="autoZero"/>
        <c:auto val="1"/>
        <c:lblAlgn val="ctr"/>
        <c:lblOffset val="100"/>
        <c:noMultiLvlLbl val="0"/>
      </c:catAx>
      <c:valAx>
        <c:axId val="73984256"/>
        <c:scaling>
          <c:orientation val="minMax"/>
        </c:scaling>
        <c:delete val="1"/>
        <c:axPos val="b"/>
        <c:numFmt formatCode="0%" sourceLinked="0"/>
        <c:majorTickMark val="out"/>
        <c:minorTickMark val="none"/>
        <c:tickLblPos val="nextTo"/>
        <c:crossAx val="739827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$30,000 to $45,000</c:v>
                </c:pt>
                <c:pt idx="1">
                  <c:v>$46,000 to $60,000</c:v>
                </c:pt>
                <c:pt idx="2">
                  <c:v>$61,000 to $85,000</c:v>
                </c:pt>
                <c:pt idx="3">
                  <c:v>$86,000 to $100,000</c:v>
                </c:pt>
                <c:pt idx="4">
                  <c:v>$101,000 to $115,000</c:v>
                </c:pt>
                <c:pt idx="5">
                  <c:v>$116,000 to $130,000</c:v>
                </c:pt>
                <c:pt idx="6">
                  <c:v>$131,000 to $145,000</c:v>
                </c:pt>
                <c:pt idx="7">
                  <c:v>$146,000 to $160,000</c:v>
                </c:pt>
                <c:pt idx="8">
                  <c:v>$161,000 to $185,000</c:v>
                </c:pt>
                <c:pt idx="9">
                  <c:v>$186,000 to $200,000</c:v>
                </c:pt>
                <c:pt idx="10">
                  <c:v>Above $200,000</c:v>
                </c:pt>
              </c:strCache>
            </c:strRef>
          </c:cat>
          <c:val>
            <c:numRef>
              <c:f>Sheet1!$B$2:$B$12</c:f>
              <c:numCache>
                <c:formatCode>0%</c:formatCode>
                <c:ptCount val="11"/>
                <c:pt idx="0">
                  <c:v>2.8653295128939827E-3</c:v>
                </c:pt>
                <c:pt idx="1">
                  <c:v>5.3486150907354348E-2</c:v>
                </c:pt>
                <c:pt idx="2">
                  <c:v>0.27698185291308502</c:v>
                </c:pt>
                <c:pt idx="3">
                  <c:v>0.26265520534861508</c:v>
                </c:pt>
                <c:pt idx="4">
                  <c:v>0.12798471824259791</c:v>
                </c:pt>
                <c:pt idx="5">
                  <c:v>7.1633237822349566E-2</c:v>
                </c:pt>
                <c:pt idx="6">
                  <c:v>4.2024832855778411E-2</c:v>
                </c:pt>
                <c:pt idx="7">
                  <c:v>3.629417382999045E-2</c:v>
                </c:pt>
                <c:pt idx="8">
                  <c:v>2.2922636103151862E-2</c:v>
                </c:pt>
                <c:pt idx="9">
                  <c:v>1.0506208213944603E-2</c:v>
                </c:pt>
                <c:pt idx="10">
                  <c:v>1.5281757402101241E-2</c:v>
                </c:pt>
              </c:numCache>
            </c:numRef>
          </c:val>
          <c:extLst>
            <c:ext xmlns:c16="http://schemas.microsoft.com/office/drawing/2014/chart" uri="{C3380CC4-5D6E-409C-BE32-E72D297353CC}">
              <c16:uniqueId val="{00000001-7B28-45DC-B029-25B135A7E6DB}"/>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$30,000 to $45,000</c:v>
                </c:pt>
                <c:pt idx="1">
                  <c:v>$46,000 to $60,000</c:v>
                </c:pt>
                <c:pt idx="2">
                  <c:v>$61,000 to $85,000</c:v>
                </c:pt>
                <c:pt idx="3">
                  <c:v>$86,000 to $100,000</c:v>
                </c:pt>
                <c:pt idx="4">
                  <c:v>$101,000 to $115,000</c:v>
                </c:pt>
                <c:pt idx="5">
                  <c:v>$116,000 to $130,000</c:v>
                </c:pt>
                <c:pt idx="6">
                  <c:v>$131,000 to $145,000</c:v>
                </c:pt>
                <c:pt idx="7">
                  <c:v>$146,000 to $160,000</c:v>
                </c:pt>
                <c:pt idx="8">
                  <c:v>$161,000 to $185,000</c:v>
                </c:pt>
                <c:pt idx="9">
                  <c:v>$186,000 to $200,000</c:v>
                </c:pt>
                <c:pt idx="10">
                  <c:v>Above $200,000</c:v>
                </c:pt>
              </c:strCache>
            </c:strRef>
          </c:cat>
          <c:val>
            <c:numRef>
              <c:f>Sheet1!$C$2:$C$12</c:f>
              <c:numCache>
                <c:formatCode>0%</c:formatCode>
                <c:ptCount val="11"/>
                <c:pt idx="0">
                  <c:v>0.02</c:v>
                </c:pt>
                <c:pt idx="1">
                  <c:v>0.04</c:v>
                </c:pt>
                <c:pt idx="2">
                  <c:v>0.24</c:v>
                </c:pt>
                <c:pt idx="3">
                  <c:v>0.25</c:v>
                </c:pt>
                <c:pt idx="4">
                  <c:v>0.2</c:v>
                </c:pt>
                <c:pt idx="5">
                  <c:v>0.08</c:v>
                </c:pt>
                <c:pt idx="6">
                  <c:v>0.06</c:v>
                </c:pt>
                <c:pt idx="7">
                  <c:v>0.05</c:v>
                </c:pt>
                <c:pt idx="8">
                  <c:v>0.03</c:v>
                </c:pt>
                <c:pt idx="9">
                  <c:v>0.01</c:v>
                </c:pt>
                <c:pt idx="10">
                  <c:v>0.02</c:v>
                </c:pt>
              </c:numCache>
            </c:numRef>
          </c:val>
          <c:extLst>
            <c:ext xmlns:c16="http://schemas.microsoft.com/office/drawing/2014/chart" uri="{C3380CC4-5D6E-409C-BE32-E72D297353CC}">
              <c16:uniqueId val="{00000002-7B28-45DC-B029-25B135A7E6DB}"/>
            </c:ext>
          </c:extLst>
        </c:ser>
        <c:dLbls>
          <c:showLegendKey val="0"/>
          <c:showVal val="0"/>
          <c:showCatName val="0"/>
          <c:showSerName val="0"/>
          <c:showPercent val="0"/>
          <c:showBubbleSize val="0"/>
        </c:dLbls>
        <c:gapWidth val="25"/>
        <c:axId val="73982720"/>
        <c:axId val="73984256"/>
      </c:barChart>
      <c:catAx>
        <c:axId val="7398272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984256"/>
        <c:crosses val="autoZero"/>
        <c:auto val="1"/>
        <c:lblAlgn val="ctr"/>
        <c:lblOffset val="100"/>
        <c:noMultiLvlLbl val="0"/>
      </c:catAx>
      <c:valAx>
        <c:axId val="73984256"/>
        <c:scaling>
          <c:orientation val="minMax"/>
        </c:scaling>
        <c:delete val="1"/>
        <c:axPos val="b"/>
        <c:numFmt formatCode="0%" sourceLinked="0"/>
        <c:majorTickMark val="out"/>
        <c:minorTickMark val="none"/>
        <c:tickLblPos val="nextTo"/>
        <c:crossAx val="739827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dLbl>
              <c:idx val="8"/>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B5-4F35-8AF8-4F514D3E272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Do Not Know</c:v>
                </c:pt>
                <c:pt idx="1">
                  <c:v>No</c:v>
                </c:pt>
                <c:pt idx="2">
                  <c:v>Yes</c:v>
                </c:pt>
              </c:strCache>
            </c:strRef>
          </c:cat>
          <c:val>
            <c:numRef>
              <c:f>Sheet1!$B$2:$B$4</c:f>
              <c:numCache>
                <c:formatCode>0%</c:formatCode>
                <c:ptCount val="3"/>
                <c:pt idx="0">
                  <c:v>7.0000000000000007E-2</c:v>
                </c:pt>
                <c:pt idx="1">
                  <c:v>0.55000000000000004</c:v>
                </c:pt>
                <c:pt idx="2">
                  <c:v>0.41</c:v>
                </c:pt>
              </c:numCache>
            </c:numRef>
          </c:val>
          <c:extLst>
            <c:ext xmlns:c16="http://schemas.microsoft.com/office/drawing/2014/chart" uri="{C3380CC4-5D6E-409C-BE32-E72D297353CC}">
              <c16:uniqueId val="{00000000-EE49-45F3-A0E4-09AADA7F9BAA}"/>
            </c:ext>
          </c:extLst>
        </c:ser>
        <c:ser>
          <c:idx val="1"/>
          <c:order val="1"/>
          <c:tx>
            <c:strRef>
              <c:f>Sheet1!$C$1</c:f>
              <c:strCache>
                <c:ptCount val="1"/>
                <c:pt idx="0">
                  <c:v>2017 Results</c:v>
                </c:pt>
              </c:strCache>
            </c:strRef>
          </c:tx>
          <c:spPr>
            <a:solidFill>
              <a:schemeClr val="accent4"/>
            </a:solidFill>
            <a:ln>
              <a:noFill/>
            </a:ln>
            <a:effectLst/>
          </c:spPr>
          <c:invertIfNegative val="0"/>
          <c:dLbls>
            <c:dLbl>
              <c:idx val="8"/>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B5-4F35-8AF8-4F514D3E272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Do Not Know</c:v>
                </c:pt>
                <c:pt idx="1">
                  <c:v>No</c:v>
                </c:pt>
                <c:pt idx="2">
                  <c:v>Yes</c:v>
                </c:pt>
              </c:strCache>
            </c:strRef>
          </c:cat>
          <c:val>
            <c:numRef>
              <c:f>Sheet1!$C$2:$C$4</c:f>
              <c:numCache>
                <c:formatCode>0%</c:formatCode>
                <c:ptCount val="3"/>
                <c:pt idx="0">
                  <c:v>0.08</c:v>
                </c:pt>
                <c:pt idx="1">
                  <c:v>0.43</c:v>
                </c:pt>
                <c:pt idx="2">
                  <c:v>0.5</c:v>
                </c:pt>
              </c:numCache>
            </c:numRef>
          </c:val>
          <c:extLst>
            <c:ext xmlns:c16="http://schemas.microsoft.com/office/drawing/2014/chart" uri="{C3380CC4-5D6E-409C-BE32-E72D297353CC}">
              <c16:uniqueId val="{00000001-EE49-45F3-A0E4-09AADA7F9BAA}"/>
            </c:ext>
          </c:extLst>
        </c:ser>
        <c:dLbls>
          <c:showLegendKey val="0"/>
          <c:showVal val="0"/>
          <c:showCatName val="0"/>
          <c:showSerName val="0"/>
          <c:showPercent val="0"/>
          <c:showBubbleSize val="0"/>
        </c:dLbls>
        <c:gapWidth val="25"/>
        <c:axId val="71903872"/>
        <c:axId val="71917952"/>
      </c:barChart>
      <c:catAx>
        <c:axId val="719038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917952"/>
        <c:crosses val="autoZero"/>
        <c:auto val="1"/>
        <c:lblAlgn val="ctr"/>
        <c:lblOffset val="100"/>
        <c:noMultiLvlLbl val="0"/>
      </c:catAx>
      <c:valAx>
        <c:axId val="71917952"/>
        <c:scaling>
          <c:orientation val="minMax"/>
        </c:scaling>
        <c:delete val="1"/>
        <c:axPos val="b"/>
        <c:numFmt formatCode="0%" sourceLinked="0"/>
        <c:majorTickMark val="out"/>
        <c:minorTickMark val="none"/>
        <c:tickLblPos val="nextTo"/>
        <c:crossAx val="7190387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 Certification Held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$30,000 - $45,000</c:v>
                </c:pt>
                <c:pt idx="1">
                  <c:v>$46,000 - $60,000</c:v>
                </c:pt>
                <c:pt idx="2">
                  <c:v>$61,000 - $85,000</c:v>
                </c:pt>
                <c:pt idx="3">
                  <c:v>$86,000 - $100,000</c:v>
                </c:pt>
                <c:pt idx="4">
                  <c:v>$101,000 - $115,000</c:v>
                </c:pt>
                <c:pt idx="5">
                  <c:v>$116,000 - $130,000</c:v>
                </c:pt>
                <c:pt idx="6">
                  <c:v>$131,000 - $145,000</c:v>
                </c:pt>
                <c:pt idx="7">
                  <c:v>$146,000 - $160,000</c:v>
                </c:pt>
                <c:pt idx="8">
                  <c:v>$161,000 - $185,000</c:v>
                </c:pt>
                <c:pt idx="9">
                  <c:v>$186,000 - $200,000</c:v>
                </c:pt>
                <c:pt idx="10">
                  <c:v>Above $200,000</c:v>
                </c:pt>
              </c:strCache>
            </c:strRef>
          </c:cat>
          <c:val>
            <c:numRef>
              <c:f>Sheet1!$B$2:$B$12</c:f>
              <c:numCache>
                <c:formatCode>0.0%</c:formatCode>
                <c:ptCount val="11"/>
                <c:pt idx="0">
                  <c:v>2.4469820554649267E-2</c:v>
                </c:pt>
                <c:pt idx="1">
                  <c:v>4.730831973898858E-2</c:v>
                </c:pt>
                <c:pt idx="2">
                  <c:v>0.28221859706362151</c:v>
                </c:pt>
                <c:pt idx="3">
                  <c:v>0.27406199021207178</c:v>
                </c:pt>
                <c:pt idx="4">
                  <c:v>0.1729200652528548</c:v>
                </c:pt>
                <c:pt idx="5">
                  <c:v>6.1990212071778142E-2</c:v>
                </c:pt>
                <c:pt idx="6">
                  <c:v>4.8939641109298535E-2</c:v>
                </c:pt>
                <c:pt idx="7">
                  <c:v>3.588907014681892E-2</c:v>
                </c:pt>
                <c:pt idx="8">
                  <c:v>3.2626427406199018E-2</c:v>
                </c:pt>
                <c:pt idx="9">
                  <c:v>8.1566068515497546E-3</c:v>
                </c:pt>
                <c:pt idx="10">
                  <c:v>1.1419249592169658E-2</c:v>
                </c:pt>
              </c:numCache>
            </c:numRef>
          </c:val>
          <c:extLst>
            <c:ext xmlns:c16="http://schemas.microsoft.com/office/drawing/2014/chart" uri="{C3380CC4-5D6E-409C-BE32-E72D297353CC}">
              <c16:uniqueId val="{00000000-0A33-4F3E-97A8-2822A15CAC5D}"/>
            </c:ext>
          </c:extLst>
        </c:ser>
        <c:ser>
          <c:idx val="1"/>
          <c:order val="1"/>
          <c:tx>
            <c:strRef>
              <c:f>Sheet1!$C$1</c:f>
              <c:strCache>
                <c:ptCount val="1"/>
                <c:pt idx="0">
                  <c:v>Certification Held</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$30,000 - $45,000</c:v>
                </c:pt>
                <c:pt idx="1">
                  <c:v>$46,000 - $60,000</c:v>
                </c:pt>
                <c:pt idx="2">
                  <c:v>$61,000 - $85,000</c:v>
                </c:pt>
                <c:pt idx="3">
                  <c:v>$86,000 - $100,000</c:v>
                </c:pt>
                <c:pt idx="4">
                  <c:v>$101,000 - $115,000</c:v>
                </c:pt>
                <c:pt idx="5">
                  <c:v>$116,000 - $130,000</c:v>
                </c:pt>
                <c:pt idx="6">
                  <c:v>$131,000 - $145,000</c:v>
                </c:pt>
                <c:pt idx="7">
                  <c:v>$146,000 - $160,000</c:v>
                </c:pt>
                <c:pt idx="8">
                  <c:v>$161,000 - $185,000</c:v>
                </c:pt>
                <c:pt idx="9">
                  <c:v>$186,000 - $200,000</c:v>
                </c:pt>
                <c:pt idx="10">
                  <c:v>Above $200,000</c:v>
                </c:pt>
              </c:strCache>
            </c:strRef>
          </c:cat>
          <c:val>
            <c:numRef>
              <c:f>Sheet1!$C$2:$C$12</c:f>
              <c:numCache>
                <c:formatCode>0.0%</c:formatCode>
                <c:ptCount val="11"/>
                <c:pt idx="0">
                  <c:v>1.3769363166953529E-2</c:v>
                </c:pt>
                <c:pt idx="1">
                  <c:v>2.7538726333907058E-2</c:v>
                </c:pt>
                <c:pt idx="2">
                  <c:v>0.18932874354561102</c:v>
                </c:pt>
                <c:pt idx="3">
                  <c:v>0.22030981067125646</c:v>
                </c:pt>
                <c:pt idx="4">
                  <c:v>0.22203098106712565</c:v>
                </c:pt>
                <c:pt idx="5">
                  <c:v>9.9827882960413075E-2</c:v>
                </c:pt>
                <c:pt idx="6">
                  <c:v>6.7125645438898457E-2</c:v>
                </c:pt>
                <c:pt idx="7">
                  <c:v>7.0567986230636828E-2</c:v>
                </c:pt>
                <c:pt idx="8">
                  <c:v>3.614457831325301E-2</c:v>
                </c:pt>
                <c:pt idx="9">
                  <c:v>1.549053356282272E-2</c:v>
                </c:pt>
                <c:pt idx="10">
                  <c:v>3.7865748709122203E-2</c:v>
                </c:pt>
              </c:numCache>
            </c:numRef>
          </c:val>
          <c:extLst>
            <c:ext xmlns:c16="http://schemas.microsoft.com/office/drawing/2014/chart" uri="{C3380CC4-5D6E-409C-BE32-E72D297353CC}">
              <c16:uniqueId val="{00000000-5949-4208-8625-AAC07CEB842A}"/>
            </c:ext>
          </c:extLst>
        </c:ser>
        <c:dLbls>
          <c:dLblPos val="outEnd"/>
          <c:showLegendKey val="0"/>
          <c:showVal val="1"/>
          <c:showCatName val="0"/>
          <c:showSerName val="0"/>
          <c:showPercent val="0"/>
          <c:showBubbleSize val="0"/>
        </c:dLbls>
        <c:gapWidth val="25"/>
        <c:axId val="74414720"/>
        <c:axId val="74420608"/>
      </c:barChart>
      <c:catAx>
        <c:axId val="7441472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420608"/>
        <c:crosses val="autoZero"/>
        <c:auto val="1"/>
        <c:lblAlgn val="ctr"/>
        <c:lblOffset val="100"/>
        <c:noMultiLvlLbl val="0"/>
      </c:catAx>
      <c:valAx>
        <c:axId val="74420608"/>
        <c:scaling>
          <c:orientation val="minMax"/>
        </c:scaling>
        <c:delete val="1"/>
        <c:axPos val="b"/>
        <c:numFmt formatCode="0%" sourceLinked="0"/>
        <c:majorTickMark val="out"/>
        <c:minorTickMark val="none"/>
        <c:tickLblPos val="nextTo"/>
        <c:crossAx val="744147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 Post Graduate Degree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$30,000 - $45,000</c:v>
                </c:pt>
                <c:pt idx="1">
                  <c:v>$46,000 - $60,000</c:v>
                </c:pt>
                <c:pt idx="2">
                  <c:v>$61,000 - $85,000</c:v>
                </c:pt>
                <c:pt idx="3">
                  <c:v>$86,000 - $100,000</c:v>
                </c:pt>
                <c:pt idx="4">
                  <c:v>$101,000 - $115,000</c:v>
                </c:pt>
                <c:pt idx="5">
                  <c:v>$116,000 - $130,000</c:v>
                </c:pt>
                <c:pt idx="6">
                  <c:v>$131,000 - $145,000</c:v>
                </c:pt>
                <c:pt idx="7">
                  <c:v>$146,000 - $160,000</c:v>
                </c:pt>
                <c:pt idx="8">
                  <c:v>$161,000 - $185,000</c:v>
                </c:pt>
                <c:pt idx="9">
                  <c:v>$186,000 - $200,000</c:v>
                </c:pt>
                <c:pt idx="10">
                  <c:v>Above $200,000</c:v>
                </c:pt>
              </c:strCache>
            </c:strRef>
          </c:cat>
          <c:val>
            <c:numRef>
              <c:f>Sheet1!$B$2:$B$12</c:f>
              <c:numCache>
                <c:formatCode>0%</c:formatCode>
                <c:ptCount val="11"/>
                <c:pt idx="0" formatCode="0.0%">
                  <c:v>2.3529411764705882E-2</c:v>
                </c:pt>
                <c:pt idx="1">
                  <c:v>5.8823529411764705E-2</c:v>
                </c:pt>
                <c:pt idx="2">
                  <c:v>0.31764705882352939</c:v>
                </c:pt>
                <c:pt idx="3">
                  <c:v>0.2541176470588235</c:v>
                </c:pt>
                <c:pt idx="4">
                  <c:v>0.2023529411764706</c:v>
                </c:pt>
                <c:pt idx="5">
                  <c:v>6.5882352941176475E-2</c:v>
                </c:pt>
                <c:pt idx="6">
                  <c:v>4.4705882352941179E-2</c:v>
                </c:pt>
                <c:pt idx="7">
                  <c:v>2.1176470588235293E-2</c:v>
                </c:pt>
                <c:pt idx="8">
                  <c:v>7.058823529411765E-3</c:v>
                </c:pt>
                <c:pt idx="9">
                  <c:v>0</c:v>
                </c:pt>
                <c:pt idx="10">
                  <c:v>4.7058823529411761E-3</c:v>
                </c:pt>
              </c:numCache>
            </c:numRef>
          </c:val>
          <c:extLst>
            <c:ext xmlns:c16="http://schemas.microsoft.com/office/drawing/2014/chart" uri="{C3380CC4-5D6E-409C-BE32-E72D297353CC}">
              <c16:uniqueId val="{00000000-4DE3-4A68-AA8D-4CDE61FBCF40}"/>
            </c:ext>
          </c:extLst>
        </c:ser>
        <c:ser>
          <c:idx val="1"/>
          <c:order val="1"/>
          <c:tx>
            <c:strRef>
              <c:f>Sheet1!$C$1</c:f>
              <c:strCache>
                <c:ptCount val="1"/>
                <c:pt idx="0">
                  <c:v>Post Graduate Degree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$30,000 - $45,000</c:v>
                </c:pt>
                <c:pt idx="1">
                  <c:v>$46,000 - $60,000</c:v>
                </c:pt>
                <c:pt idx="2">
                  <c:v>$61,000 - $85,000</c:v>
                </c:pt>
                <c:pt idx="3">
                  <c:v>$86,000 - $100,000</c:v>
                </c:pt>
                <c:pt idx="4">
                  <c:v>$101,000 - $115,000</c:v>
                </c:pt>
                <c:pt idx="5">
                  <c:v>$116,000 - $130,000</c:v>
                </c:pt>
                <c:pt idx="6">
                  <c:v>$131,000 - $145,000</c:v>
                </c:pt>
                <c:pt idx="7">
                  <c:v>$146,000 - $160,000</c:v>
                </c:pt>
                <c:pt idx="8">
                  <c:v>$161,000 - $185,000</c:v>
                </c:pt>
                <c:pt idx="9">
                  <c:v>$186,000 - $200,000</c:v>
                </c:pt>
                <c:pt idx="10">
                  <c:v>Above $200,000</c:v>
                </c:pt>
              </c:strCache>
            </c:strRef>
          </c:cat>
          <c:val>
            <c:numRef>
              <c:f>Sheet1!$C$2:$C$12</c:f>
              <c:numCache>
                <c:formatCode>0.0%</c:formatCode>
                <c:ptCount val="11"/>
                <c:pt idx="0">
                  <c:v>1.1851851851851851E-2</c:v>
                </c:pt>
                <c:pt idx="1">
                  <c:v>2.3703703703703703E-2</c:v>
                </c:pt>
                <c:pt idx="2">
                  <c:v>0.19555555555555557</c:v>
                </c:pt>
                <c:pt idx="3">
                  <c:v>0.24148148148148149</c:v>
                </c:pt>
                <c:pt idx="4">
                  <c:v>0.20444444444444446</c:v>
                </c:pt>
                <c:pt idx="5">
                  <c:v>8.8888888888888892E-2</c:v>
                </c:pt>
                <c:pt idx="6">
                  <c:v>6.5185185185185179E-2</c:v>
                </c:pt>
                <c:pt idx="7">
                  <c:v>6.9629629629629625E-2</c:v>
                </c:pt>
                <c:pt idx="8">
                  <c:v>4.7407407407407405E-2</c:v>
                </c:pt>
                <c:pt idx="9">
                  <c:v>1.9259259259259261E-2</c:v>
                </c:pt>
                <c:pt idx="10">
                  <c:v>3.259259259259259E-2</c:v>
                </c:pt>
              </c:numCache>
            </c:numRef>
          </c:val>
          <c:extLst>
            <c:ext xmlns:c16="http://schemas.microsoft.com/office/drawing/2014/chart" uri="{C3380CC4-5D6E-409C-BE32-E72D297353CC}">
              <c16:uniqueId val="{00000000-DEE0-42AC-B918-C194CDDB469A}"/>
            </c:ext>
          </c:extLst>
        </c:ser>
        <c:dLbls>
          <c:showLegendKey val="0"/>
          <c:showVal val="0"/>
          <c:showCatName val="0"/>
          <c:showSerName val="0"/>
          <c:showPercent val="0"/>
          <c:showBubbleSize val="0"/>
        </c:dLbls>
        <c:gapWidth val="25"/>
        <c:axId val="74437760"/>
        <c:axId val="74439296"/>
      </c:barChart>
      <c:catAx>
        <c:axId val="7443776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439296"/>
        <c:crosses val="autoZero"/>
        <c:auto val="1"/>
        <c:lblAlgn val="ctr"/>
        <c:lblOffset val="100"/>
        <c:noMultiLvlLbl val="0"/>
      </c:catAx>
      <c:valAx>
        <c:axId val="74439296"/>
        <c:scaling>
          <c:orientation val="minMax"/>
        </c:scaling>
        <c:delete val="1"/>
        <c:axPos val="b"/>
        <c:numFmt formatCode="0%" sourceLinked="0"/>
        <c:majorTickMark val="out"/>
        <c:minorTickMark val="none"/>
        <c:tickLblPos val="nextTo"/>
        <c:crossAx val="744377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Outside the United States</c:v>
                </c:pt>
                <c:pt idx="1">
                  <c:v>East South Central</c:v>
                </c:pt>
                <c:pt idx="2">
                  <c:v>Mountain</c:v>
                </c:pt>
                <c:pt idx="3">
                  <c:v>New England</c:v>
                </c:pt>
                <c:pt idx="4">
                  <c:v>West South Central</c:v>
                </c:pt>
                <c:pt idx="5">
                  <c:v>West North Central</c:v>
                </c:pt>
                <c:pt idx="6">
                  <c:v>Mid-Atlantic</c:v>
                </c:pt>
                <c:pt idx="7">
                  <c:v>East North Central</c:v>
                </c:pt>
                <c:pt idx="8">
                  <c:v>Pacific</c:v>
                </c:pt>
                <c:pt idx="9">
                  <c:v>South Atlantic</c:v>
                </c:pt>
              </c:strCache>
            </c:strRef>
          </c:cat>
          <c:val>
            <c:numRef>
              <c:f>Sheet1!$B$2:$B$11</c:f>
              <c:numCache>
                <c:formatCode>0%</c:formatCode>
                <c:ptCount val="10"/>
                <c:pt idx="0">
                  <c:v>0.03</c:v>
                </c:pt>
                <c:pt idx="1">
                  <c:v>0.06</c:v>
                </c:pt>
                <c:pt idx="2">
                  <c:v>0.06</c:v>
                </c:pt>
                <c:pt idx="3">
                  <c:v>0.09</c:v>
                </c:pt>
                <c:pt idx="4">
                  <c:v>0.06</c:v>
                </c:pt>
                <c:pt idx="5">
                  <c:v>0.08</c:v>
                </c:pt>
                <c:pt idx="6">
                  <c:v>0.2</c:v>
                </c:pt>
                <c:pt idx="7">
                  <c:v>0.18</c:v>
                </c:pt>
                <c:pt idx="8">
                  <c:v>0.12</c:v>
                </c:pt>
                <c:pt idx="9">
                  <c:v>0.2</c:v>
                </c:pt>
              </c:numCache>
            </c:numRef>
          </c:val>
          <c:extLst>
            <c:ext xmlns:c16="http://schemas.microsoft.com/office/drawing/2014/chart" uri="{C3380CC4-5D6E-409C-BE32-E72D297353CC}">
              <c16:uniqueId val="{00000000-1D12-4ED7-9BEA-924577B96954}"/>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Outside the United States</c:v>
                </c:pt>
                <c:pt idx="1">
                  <c:v>East South Central</c:v>
                </c:pt>
                <c:pt idx="2">
                  <c:v>Mountain</c:v>
                </c:pt>
                <c:pt idx="3">
                  <c:v>New England</c:v>
                </c:pt>
                <c:pt idx="4">
                  <c:v>West South Central</c:v>
                </c:pt>
                <c:pt idx="5">
                  <c:v>West North Central</c:v>
                </c:pt>
                <c:pt idx="6">
                  <c:v>Mid-Atlantic</c:v>
                </c:pt>
                <c:pt idx="7">
                  <c:v>East North Central</c:v>
                </c:pt>
                <c:pt idx="8">
                  <c:v>Pacific</c:v>
                </c:pt>
                <c:pt idx="9">
                  <c:v>South Atlantic</c:v>
                </c:pt>
              </c:strCache>
            </c:strRef>
          </c:cat>
          <c:val>
            <c:numRef>
              <c:f>Sheet1!$C$2:$C$11</c:f>
              <c:numCache>
                <c:formatCode>0%</c:formatCode>
                <c:ptCount val="10"/>
                <c:pt idx="0">
                  <c:v>0.01</c:v>
                </c:pt>
                <c:pt idx="1">
                  <c:v>0.05</c:v>
                </c:pt>
                <c:pt idx="2">
                  <c:v>0.06</c:v>
                </c:pt>
                <c:pt idx="3">
                  <c:v>0.08</c:v>
                </c:pt>
                <c:pt idx="4">
                  <c:v>0.09</c:v>
                </c:pt>
                <c:pt idx="5">
                  <c:v>0.1</c:v>
                </c:pt>
                <c:pt idx="6">
                  <c:v>0.11</c:v>
                </c:pt>
                <c:pt idx="7">
                  <c:v>0.14000000000000001</c:v>
                </c:pt>
                <c:pt idx="8">
                  <c:v>0.16</c:v>
                </c:pt>
                <c:pt idx="9">
                  <c:v>0.21</c:v>
                </c:pt>
              </c:numCache>
            </c:numRef>
          </c:val>
          <c:extLst>
            <c:ext xmlns:c16="http://schemas.microsoft.com/office/drawing/2014/chart" uri="{C3380CC4-5D6E-409C-BE32-E72D297353CC}">
              <c16:uniqueId val="{00000001-1D12-4ED7-9BEA-924577B96954}"/>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Outside the United States</c:v>
                </c:pt>
                <c:pt idx="1">
                  <c:v>East South Central</c:v>
                </c:pt>
                <c:pt idx="2">
                  <c:v>Mountain</c:v>
                </c:pt>
                <c:pt idx="3">
                  <c:v>New England</c:v>
                </c:pt>
                <c:pt idx="4">
                  <c:v>West South Central</c:v>
                </c:pt>
                <c:pt idx="5">
                  <c:v>West North Central</c:v>
                </c:pt>
                <c:pt idx="6">
                  <c:v>Mid-Atlantic</c:v>
                </c:pt>
                <c:pt idx="7">
                  <c:v>East North Central</c:v>
                </c:pt>
                <c:pt idx="8">
                  <c:v>Pacific</c:v>
                </c:pt>
                <c:pt idx="9">
                  <c:v>South Atlantic</c:v>
                </c:pt>
              </c:strCache>
            </c:strRef>
          </c:cat>
          <c:val>
            <c:numRef>
              <c:f>Sheet1!$D$2:$D$11</c:f>
              <c:numCache>
                <c:formatCode>0%</c:formatCode>
                <c:ptCount val="10"/>
                <c:pt idx="0">
                  <c:v>2.119309262166405E-2</c:v>
                </c:pt>
                <c:pt idx="1">
                  <c:v>4.5525902668759811E-2</c:v>
                </c:pt>
                <c:pt idx="2">
                  <c:v>7.5353218210361061E-2</c:v>
                </c:pt>
                <c:pt idx="3">
                  <c:v>7.5353218210361061E-2</c:v>
                </c:pt>
                <c:pt idx="4">
                  <c:v>9.4191522762951341E-2</c:v>
                </c:pt>
                <c:pt idx="5">
                  <c:v>9.3406593406593408E-2</c:v>
                </c:pt>
                <c:pt idx="6">
                  <c:v>0.12244897959183673</c:v>
                </c:pt>
                <c:pt idx="7">
                  <c:v>0.13971742543171115</c:v>
                </c:pt>
                <c:pt idx="8">
                  <c:v>0.14756671899529042</c:v>
                </c:pt>
                <c:pt idx="9">
                  <c:v>0.18524332810047095</c:v>
                </c:pt>
              </c:numCache>
            </c:numRef>
          </c:val>
          <c:extLst>
            <c:ext xmlns:c16="http://schemas.microsoft.com/office/drawing/2014/chart" uri="{C3380CC4-5D6E-409C-BE32-E72D297353CC}">
              <c16:uniqueId val="{00000002-1D12-4ED7-9BEA-924577B96954}"/>
            </c:ext>
          </c:extLst>
        </c:ser>
        <c:dLbls>
          <c:showLegendKey val="0"/>
          <c:showVal val="0"/>
          <c:showCatName val="0"/>
          <c:showSerName val="0"/>
          <c:showPercent val="0"/>
          <c:showBubbleSize val="0"/>
        </c:dLbls>
        <c:gapWidth val="25"/>
        <c:axId val="71966080"/>
        <c:axId val="71980160"/>
      </c:barChart>
      <c:catAx>
        <c:axId val="7196608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980160"/>
        <c:crosses val="autoZero"/>
        <c:auto val="1"/>
        <c:lblAlgn val="ctr"/>
        <c:lblOffset val="100"/>
        <c:noMultiLvlLbl val="0"/>
      </c:catAx>
      <c:valAx>
        <c:axId val="71980160"/>
        <c:scaling>
          <c:orientation val="minMax"/>
        </c:scaling>
        <c:delete val="1"/>
        <c:axPos val="b"/>
        <c:numFmt formatCode="0%" sourceLinked="0"/>
        <c:majorTickMark val="out"/>
        <c:minorTickMark val="none"/>
        <c:tickLblPos val="nextTo"/>
        <c:crossAx val="7196608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2014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Do Not Know</c:v>
                </c:pt>
                <c:pt idx="1">
                  <c:v>No</c:v>
                </c:pt>
                <c:pt idx="2">
                  <c:v>Yes</c:v>
                </c:pt>
              </c:strCache>
            </c:strRef>
          </c:cat>
          <c:val>
            <c:numRef>
              <c:f>Sheet1!$B$2:$B$4</c:f>
              <c:numCache>
                <c:formatCode>0%</c:formatCode>
                <c:ptCount val="3"/>
                <c:pt idx="0">
                  <c:v>0.02</c:v>
                </c:pt>
                <c:pt idx="1">
                  <c:v>0.86</c:v>
                </c:pt>
                <c:pt idx="2">
                  <c:v>0.12</c:v>
                </c:pt>
              </c:numCache>
            </c:numRef>
          </c:val>
          <c:extLst>
            <c:ext xmlns:c16="http://schemas.microsoft.com/office/drawing/2014/chart" uri="{C3380CC4-5D6E-409C-BE32-E72D297353CC}">
              <c16:uniqueId val="{00000002-73D4-48FE-B2B0-64ABA564B52F}"/>
            </c:ext>
          </c:extLst>
        </c:ser>
        <c:ser>
          <c:idx val="1"/>
          <c:order val="1"/>
          <c:tx>
            <c:strRef>
              <c:f>Sheet1!$C$1</c:f>
              <c:strCache>
                <c:ptCount val="1"/>
                <c:pt idx="0">
                  <c:v>2017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Do Not Know</c:v>
                </c:pt>
                <c:pt idx="1">
                  <c:v>No</c:v>
                </c:pt>
                <c:pt idx="2">
                  <c:v>Yes</c:v>
                </c:pt>
              </c:strCache>
            </c:strRef>
          </c:cat>
          <c:val>
            <c:numRef>
              <c:f>Sheet1!$C$2:$C$4</c:f>
              <c:numCache>
                <c:formatCode>0%</c:formatCode>
                <c:ptCount val="3"/>
                <c:pt idx="0">
                  <c:v>0.02</c:v>
                </c:pt>
                <c:pt idx="1">
                  <c:v>0.89</c:v>
                </c:pt>
                <c:pt idx="2">
                  <c:v>0.1</c:v>
                </c:pt>
              </c:numCache>
            </c:numRef>
          </c:val>
          <c:extLst>
            <c:ext xmlns:c16="http://schemas.microsoft.com/office/drawing/2014/chart" uri="{C3380CC4-5D6E-409C-BE32-E72D297353CC}">
              <c16:uniqueId val="{00000003-73D4-48FE-B2B0-64ABA564B52F}"/>
            </c:ext>
          </c:extLst>
        </c:ser>
        <c:dLbls>
          <c:showLegendKey val="0"/>
          <c:showVal val="0"/>
          <c:showCatName val="0"/>
          <c:showSerName val="0"/>
          <c:showPercent val="0"/>
          <c:showBubbleSize val="0"/>
        </c:dLbls>
        <c:gapWidth val="25"/>
        <c:axId val="72024448"/>
        <c:axId val="72025984"/>
      </c:barChart>
      <c:catAx>
        <c:axId val="7202444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2025984"/>
        <c:crosses val="autoZero"/>
        <c:auto val="1"/>
        <c:lblAlgn val="ctr"/>
        <c:lblOffset val="100"/>
        <c:noMultiLvlLbl val="0"/>
      </c:catAx>
      <c:valAx>
        <c:axId val="72025984"/>
        <c:scaling>
          <c:orientation val="minMax"/>
        </c:scaling>
        <c:delete val="1"/>
        <c:axPos val="b"/>
        <c:numFmt formatCode="0%" sourceLinked="0"/>
        <c:majorTickMark val="out"/>
        <c:minorTickMark val="none"/>
        <c:tickLblPos val="nextTo"/>
        <c:crossAx val="7202444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Oncology</c:v>
                </c:pt>
                <c:pt idx="1">
                  <c:v>Ambulatory Clinic</c:v>
                </c:pt>
                <c:pt idx="2">
                  <c:v>Quality Improvement</c:v>
                </c:pt>
                <c:pt idx="3">
                  <c:v>Pediatric</c:v>
                </c:pt>
                <c:pt idx="4">
                  <c:v>Emergency</c:v>
                </c:pt>
                <c:pt idx="5">
                  <c:v>Administration</c:v>
                </c:pt>
                <c:pt idx="6">
                  <c:v>Critical Care</c:v>
                </c:pt>
                <c:pt idx="7">
                  <c:v>Medical/Surgical</c:v>
                </c:pt>
              </c:strCache>
            </c:strRef>
          </c:cat>
          <c:val>
            <c:numRef>
              <c:f>Sheet1!$B$2:$B$9</c:f>
              <c:numCache>
                <c:formatCode>0%</c:formatCode>
                <c:ptCount val="8"/>
                <c:pt idx="0">
                  <c:v>0.09</c:v>
                </c:pt>
                <c:pt idx="1">
                  <c:v>0.1</c:v>
                </c:pt>
                <c:pt idx="2">
                  <c:v>0.12</c:v>
                </c:pt>
                <c:pt idx="3">
                  <c:v>0.15</c:v>
                </c:pt>
                <c:pt idx="4">
                  <c:v>0.24</c:v>
                </c:pt>
                <c:pt idx="5">
                  <c:v>0.32</c:v>
                </c:pt>
                <c:pt idx="6">
                  <c:v>0.44</c:v>
                </c:pt>
                <c:pt idx="7">
                  <c:v>0.43</c:v>
                </c:pt>
              </c:numCache>
            </c:numRef>
          </c:val>
          <c:extLst>
            <c:ext xmlns:c16="http://schemas.microsoft.com/office/drawing/2014/chart" uri="{C3380CC4-5D6E-409C-BE32-E72D297353CC}">
              <c16:uniqueId val="{00000002-73D4-48FE-B2B0-64ABA564B52F}"/>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Oncology</c:v>
                </c:pt>
                <c:pt idx="1">
                  <c:v>Ambulatory Clinic</c:v>
                </c:pt>
                <c:pt idx="2">
                  <c:v>Quality Improvement</c:v>
                </c:pt>
                <c:pt idx="3">
                  <c:v>Pediatric</c:v>
                </c:pt>
                <c:pt idx="4">
                  <c:v>Emergency</c:v>
                </c:pt>
                <c:pt idx="5">
                  <c:v>Administration</c:v>
                </c:pt>
                <c:pt idx="6">
                  <c:v>Critical Care</c:v>
                </c:pt>
                <c:pt idx="7">
                  <c:v>Medical/Surgical</c:v>
                </c:pt>
              </c:strCache>
            </c:strRef>
          </c:cat>
          <c:val>
            <c:numRef>
              <c:f>Sheet1!$C$2:$C$9</c:f>
              <c:numCache>
                <c:formatCode>0%</c:formatCode>
                <c:ptCount val="8"/>
                <c:pt idx="0">
                  <c:v>0.12034383954154727</c:v>
                </c:pt>
                <c:pt idx="1">
                  <c:v>0.12607449856733524</c:v>
                </c:pt>
                <c:pt idx="2">
                  <c:v>0.12893982808022922</c:v>
                </c:pt>
                <c:pt idx="3">
                  <c:v>0.15663801337153774</c:v>
                </c:pt>
                <c:pt idx="4">
                  <c:v>0.20248328557784145</c:v>
                </c:pt>
                <c:pt idx="5">
                  <c:v>0.26265520534861508</c:v>
                </c:pt>
                <c:pt idx="6">
                  <c:v>0.38</c:v>
                </c:pt>
                <c:pt idx="7">
                  <c:v>0.44</c:v>
                </c:pt>
              </c:numCache>
            </c:numRef>
          </c:val>
          <c:extLst>
            <c:ext xmlns:c16="http://schemas.microsoft.com/office/drawing/2014/chart" uri="{C3380CC4-5D6E-409C-BE32-E72D297353CC}">
              <c16:uniqueId val="{00000003-73D4-48FE-B2B0-64ABA564B52F}"/>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Oncology</c:v>
                </c:pt>
                <c:pt idx="1">
                  <c:v>Ambulatory Clinic</c:v>
                </c:pt>
                <c:pt idx="2">
                  <c:v>Quality Improvement</c:v>
                </c:pt>
                <c:pt idx="3">
                  <c:v>Pediatric</c:v>
                </c:pt>
                <c:pt idx="4">
                  <c:v>Emergency</c:v>
                </c:pt>
                <c:pt idx="5">
                  <c:v>Administration</c:v>
                </c:pt>
                <c:pt idx="6">
                  <c:v>Critical Care</c:v>
                </c:pt>
                <c:pt idx="7">
                  <c:v>Medical/Surgical</c:v>
                </c:pt>
              </c:strCache>
            </c:strRef>
          </c:cat>
          <c:val>
            <c:numRef>
              <c:f>Sheet1!$D$2:$D$9</c:f>
              <c:numCache>
                <c:formatCode>0%</c:formatCode>
                <c:ptCount val="8"/>
                <c:pt idx="0">
                  <c:v>0.09</c:v>
                </c:pt>
                <c:pt idx="1">
                  <c:v>0.12</c:v>
                </c:pt>
                <c:pt idx="2">
                  <c:v>0.14000000000000001</c:v>
                </c:pt>
                <c:pt idx="3">
                  <c:v>0.15</c:v>
                </c:pt>
                <c:pt idx="4">
                  <c:v>0.2</c:v>
                </c:pt>
                <c:pt idx="5">
                  <c:v>0.24</c:v>
                </c:pt>
                <c:pt idx="6">
                  <c:v>0.44</c:v>
                </c:pt>
                <c:pt idx="7">
                  <c:v>0.45</c:v>
                </c:pt>
              </c:numCache>
            </c:numRef>
          </c:val>
          <c:extLst>
            <c:ext xmlns:c16="http://schemas.microsoft.com/office/drawing/2014/chart" uri="{C3380CC4-5D6E-409C-BE32-E72D297353CC}">
              <c16:uniqueId val="{00000004-73D4-48FE-B2B0-64ABA564B52F}"/>
            </c:ext>
          </c:extLst>
        </c:ser>
        <c:dLbls>
          <c:showLegendKey val="0"/>
          <c:showVal val="0"/>
          <c:showCatName val="0"/>
          <c:showSerName val="0"/>
          <c:showPercent val="0"/>
          <c:showBubbleSize val="0"/>
        </c:dLbls>
        <c:gapWidth val="25"/>
        <c:axId val="72024448"/>
        <c:axId val="72025984"/>
      </c:barChart>
      <c:catAx>
        <c:axId val="72024448"/>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2025984"/>
        <c:crosses val="autoZero"/>
        <c:auto val="1"/>
        <c:lblAlgn val="ctr"/>
        <c:lblOffset val="100"/>
        <c:noMultiLvlLbl val="0"/>
      </c:catAx>
      <c:valAx>
        <c:axId val="72025984"/>
        <c:scaling>
          <c:orientation val="minMax"/>
        </c:scaling>
        <c:delete val="1"/>
        <c:axPos val="b"/>
        <c:numFmt formatCode="0%" sourceLinked="0"/>
        <c:majorTickMark val="out"/>
        <c:minorTickMark val="none"/>
        <c:tickLblPos val="nextTo"/>
        <c:crossAx val="7202444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dLbl>
              <c:idx val="0"/>
              <c:layout/>
              <c:tx>
                <c:rich>
                  <a:bodyPr/>
                  <a:lstStyle/>
                  <a:p>
                    <a:r>
                      <a:rPr lang="en-US" dirty="0" smtClean="0"/>
                      <a:t>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AC2-45B3-B49C-FA2ADE66497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Less than 1 year</c:v>
                </c:pt>
                <c:pt idx="1">
                  <c:v>1 to 5 years</c:v>
                </c:pt>
                <c:pt idx="2">
                  <c:v>6 to 10 years</c:v>
                </c:pt>
                <c:pt idx="3">
                  <c:v>11 to 15 years</c:v>
                </c:pt>
                <c:pt idx="4">
                  <c:v>16 to 20 years</c:v>
                </c:pt>
                <c:pt idx="5">
                  <c:v>More than 20 years</c:v>
                </c:pt>
              </c:strCache>
            </c:strRef>
          </c:cat>
          <c:val>
            <c:numRef>
              <c:f>Sheet1!$B$2:$B$7</c:f>
              <c:numCache>
                <c:formatCode>0%</c:formatCode>
                <c:ptCount val="6"/>
                <c:pt idx="0">
                  <c:v>0</c:v>
                </c:pt>
                <c:pt idx="1">
                  <c:v>0.12</c:v>
                </c:pt>
                <c:pt idx="2">
                  <c:v>0.22</c:v>
                </c:pt>
                <c:pt idx="3">
                  <c:v>0.2</c:v>
                </c:pt>
                <c:pt idx="4">
                  <c:v>0.15</c:v>
                </c:pt>
                <c:pt idx="5">
                  <c:v>0.31</c:v>
                </c:pt>
              </c:numCache>
            </c:numRef>
          </c:val>
          <c:extLst>
            <c:ext xmlns:c16="http://schemas.microsoft.com/office/drawing/2014/chart" uri="{C3380CC4-5D6E-409C-BE32-E72D297353CC}">
              <c16:uniqueId val="{00000001-7AC2-45B3-B49C-FA2ADE66497F}"/>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Less than 1 year</c:v>
                </c:pt>
                <c:pt idx="1">
                  <c:v>1 to 5 years</c:v>
                </c:pt>
                <c:pt idx="2">
                  <c:v>6 to 10 years</c:v>
                </c:pt>
                <c:pt idx="3">
                  <c:v>11 to 15 years</c:v>
                </c:pt>
                <c:pt idx="4">
                  <c:v>16 to 20 years</c:v>
                </c:pt>
                <c:pt idx="5">
                  <c:v>More than 20 years</c:v>
                </c:pt>
              </c:strCache>
            </c:strRef>
          </c:cat>
          <c:val>
            <c:numRef>
              <c:f>Sheet1!$C$2:$C$7</c:f>
              <c:numCache>
                <c:formatCode>0%</c:formatCode>
                <c:ptCount val="6"/>
                <c:pt idx="0">
                  <c:v>0.04</c:v>
                </c:pt>
                <c:pt idx="1">
                  <c:v>0.2</c:v>
                </c:pt>
                <c:pt idx="2">
                  <c:v>0.21</c:v>
                </c:pt>
                <c:pt idx="3">
                  <c:v>0.15</c:v>
                </c:pt>
                <c:pt idx="4">
                  <c:v>0.13</c:v>
                </c:pt>
                <c:pt idx="5">
                  <c:v>0.28000000000000003</c:v>
                </c:pt>
              </c:numCache>
            </c:numRef>
          </c:val>
          <c:extLst>
            <c:ext xmlns:c16="http://schemas.microsoft.com/office/drawing/2014/chart" uri="{C3380CC4-5D6E-409C-BE32-E72D297353CC}">
              <c16:uniqueId val="{00000003-7AC2-45B3-B49C-FA2ADE66497F}"/>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Less than 1 year</c:v>
                </c:pt>
                <c:pt idx="1">
                  <c:v>1 to 5 years</c:v>
                </c:pt>
                <c:pt idx="2">
                  <c:v>6 to 10 years</c:v>
                </c:pt>
                <c:pt idx="3">
                  <c:v>11 to 15 years</c:v>
                </c:pt>
                <c:pt idx="4">
                  <c:v>16 to 20 years</c:v>
                </c:pt>
                <c:pt idx="5">
                  <c:v>More than 20 years</c:v>
                </c:pt>
              </c:strCache>
            </c:strRef>
          </c:cat>
          <c:val>
            <c:numRef>
              <c:f>Sheet1!$D$2:$D$7</c:f>
              <c:numCache>
                <c:formatCode>0%</c:formatCode>
                <c:ptCount val="6"/>
                <c:pt idx="0">
                  <c:v>0.02</c:v>
                </c:pt>
                <c:pt idx="1">
                  <c:v>0.16</c:v>
                </c:pt>
                <c:pt idx="2">
                  <c:v>0.22</c:v>
                </c:pt>
                <c:pt idx="3">
                  <c:v>0.17</c:v>
                </c:pt>
                <c:pt idx="4">
                  <c:v>0.16</c:v>
                </c:pt>
                <c:pt idx="5">
                  <c:v>0.26</c:v>
                </c:pt>
              </c:numCache>
            </c:numRef>
          </c:val>
          <c:extLst>
            <c:ext xmlns:c16="http://schemas.microsoft.com/office/drawing/2014/chart" uri="{C3380CC4-5D6E-409C-BE32-E72D297353CC}">
              <c16:uniqueId val="{00000004-7AC2-45B3-B49C-FA2ADE66497F}"/>
            </c:ext>
          </c:extLst>
        </c:ser>
        <c:dLbls>
          <c:showLegendKey val="0"/>
          <c:showVal val="0"/>
          <c:showCatName val="0"/>
          <c:showSerName val="0"/>
          <c:showPercent val="0"/>
          <c:showBubbleSize val="0"/>
        </c:dLbls>
        <c:gapWidth val="25"/>
        <c:axId val="72365184"/>
        <c:axId val="72366720"/>
      </c:barChart>
      <c:catAx>
        <c:axId val="72365184"/>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2366720"/>
        <c:crosses val="autoZero"/>
        <c:auto val="1"/>
        <c:lblAlgn val="ctr"/>
        <c:lblOffset val="100"/>
        <c:noMultiLvlLbl val="0"/>
      </c:catAx>
      <c:valAx>
        <c:axId val="72366720"/>
        <c:scaling>
          <c:orientation val="minMax"/>
        </c:scaling>
        <c:delete val="1"/>
        <c:axPos val="b"/>
        <c:numFmt formatCode="0%" sourceLinked="0"/>
        <c:majorTickMark val="out"/>
        <c:minorTickMark val="none"/>
        <c:tickLblPos val="nextTo"/>
        <c:crossAx val="7236518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2011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Less than 1 year</c:v>
                </c:pt>
                <c:pt idx="1">
                  <c:v>1 to 2 years</c:v>
                </c:pt>
                <c:pt idx="2">
                  <c:v>3 to 4 years</c:v>
                </c:pt>
                <c:pt idx="3">
                  <c:v>5 to 6 years</c:v>
                </c:pt>
                <c:pt idx="4">
                  <c:v>7 to 10 years</c:v>
                </c:pt>
                <c:pt idx="5">
                  <c:v>More than 10 years</c:v>
                </c:pt>
              </c:strCache>
            </c:strRef>
          </c:cat>
          <c:val>
            <c:numRef>
              <c:f>Sheet1!$B$2:$B$7</c:f>
              <c:numCache>
                <c:formatCode>0%</c:formatCode>
                <c:ptCount val="6"/>
                <c:pt idx="0">
                  <c:v>0.08</c:v>
                </c:pt>
                <c:pt idx="1">
                  <c:v>0.13</c:v>
                </c:pt>
                <c:pt idx="2">
                  <c:v>0.14000000000000001</c:v>
                </c:pt>
                <c:pt idx="3">
                  <c:v>0.15</c:v>
                </c:pt>
                <c:pt idx="4">
                  <c:v>0.1</c:v>
                </c:pt>
                <c:pt idx="5">
                  <c:v>0.39</c:v>
                </c:pt>
              </c:numCache>
            </c:numRef>
          </c:val>
          <c:extLst>
            <c:ext xmlns:c16="http://schemas.microsoft.com/office/drawing/2014/chart" uri="{C3380CC4-5D6E-409C-BE32-E72D297353CC}">
              <c16:uniqueId val="{00000001-6893-4AE8-BE35-2D94E72B9952}"/>
            </c:ext>
          </c:extLst>
        </c:ser>
        <c:ser>
          <c:idx val="1"/>
          <c:order val="1"/>
          <c:tx>
            <c:strRef>
              <c:f>Sheet1!$C$1</c:f>
              <c:strCache>
                <c:ptCount val="1"/>
                <c:pt idx="0">
                  <c:v>2014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Less than 1 year</c:v>
                </c:pt>
                <c:pt idx="1">
                  <c:v>1 to 2 years</c:v>
                </c:pt>
                <c:pt idx="2">
                  <c:v>3 to 4 years</c:v>
                </c:pt>
                <c:pt idx="3">
                  <c:v>5 to 6 years</c:v>
                </c:pt>
                <c:pt idx="4">
                  <c:v>7 to 10 years</c:v>
                </c:pt>
                <c:pt idx="5">
                  <c:v>More than 10 years</c:v>
                </c:pt>
              </c:strCache>
            </c:strRef>
          </c:cat>
          <c:val>
            <c:numRef>
              <c:f>Sheet1!$C$2:$C$7</c:f>
              <c:numCache>
                <c:formatCode>0%</c:formatCode>
                <c:ptCount val="6"/>
                <c:pt idx="0">
                  <c:v>7.6408787010506213E-2</c:v>
                </c:pt>
                <c:pt idx="1">
                  <c:v>0.16</c:v>
                </c:pt>
                <c:pt idx="2">
                  <c:v>0.17</c:v>
                </c:pt>
                <c:pt idx="3">
                  <c:v>0.13</c:v>
                </c:pt>
                <c:pt idx="4">
                  <c:v>0.21</c:v>
                </c:pt>
                <c:pt idx="5">
                  <c:v>0.25</c:v>
                </c:pt>
              </c:numCache>
            </c:numRef>
          </c:val>
          <c:extLst>
            <c:ext xmlns:c16="http://schemas.microsoft.com/office/drawing/2014/chart" uri="{C3380CC4-5D6E-409C-BE32-E72D297353CC}">
              <c16:uniqueId val="{00000002-6893-4AE8-BE35-2D94E72B9952}"/>
            </c:ext>
          </c:extLst>
        </c:ser>
        <c:ser>
          <c:idx val="2"/>
          <c:order val="2"/>
          <c:tx>
            <c:strRef>
              <c:f>Sheet1!$D$1</c:f>
              <c:strCache>
                <c:ptCount val="1"/>
                <c:pt idx="0">
                  <c:v>2017 Results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Less than 1 year</c:v>
                </c:pt>
                <c:pt idx="1">
                  <c:v>1 to 2 years</c:v>
                </c:pt>
                <c:pt idx="2">
                  <c:v>3 to 4 years</c:v>
                </c:pt>
                <c:pt idx="3">
                  <c:v>5 to 6 years</c:v>
                </c:pt>
                <c:pt idx="4">
                  <c:v>7 to 10 years</c:v>
                </c:pt>
                <c:pt idx="5">
                  <c:v>More than 10 years</c:v>
                </c:pt>
              </c:strCache>
            </c:strRef>
          </c:cat>
          <c:val>
            <c:numRef>
              <c:f>Sheet1!$D$2:$D$7</c:f>
              <c:numCache>
                <c:formatCode>0%</c:formatCode>
                <c:ptCount val="6"/>
                <c:pt idx="0">
                  <c:v>0.08</c:v>
                </c:pt>
                <c:pt idx="1">
                  <c:v>0.09</c:v>
                </c:pt>
                <c:pt idx="2">
                  <c:v>0.15</c:v>
                </c:pt>
                <c:pt idx="3">
                  <c:v>0.16</c:v>
                </c:pt>
                <c:pt idx="4">
                  <c:v>0.2</c:v>
                </c:pt>
                <c:pt idx="5">
                  <c:v>0.31</c:v>
                </c:pt>
              </c:numCache>
            </c:numRef>
          </c:val>
          <c:extLst>
            <c:ext xmlns:c16="http://schemas.microsoft.com/office/drawing/2014/chart" uri="{C3380CC4-5D6E-409C-BE32-E72D297353CC}">
              <c16:uniqueId val="{00000003-6893-4AE8-BE35-2D94E72B9952}"/>
            </c:ext>
          </c:extLst>
        </c:ser>
        <c:dLbls>
          <c:showLegendKey val="0"/>
          <c:showVal val="0"/>
          <c:showCatName val="0"/>
          <c:showSerName val="0"/>
          <c:showPercent val="0"/>
          <c:showBubbleSize val="0"/>
        </c:dLbls>
        <c:gapWidth val="25"/>
        <c:axId val="72497024"/>
        <c:axId val="72498560"/>
      </c:barChart>
      <c:catAx>
        <c:axId val="72497024"/>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2498560"/>
        <c:crosses val="autoZero"/>
        <c:auto val="1"/>
        <c:lblAlgn val="ctr"/>
        <c:lblOffset val="100"/>
        <c:noMultiLvlLbl val="0"/>
      </c:catAx>
      <c:valAx>
        <c:axId val="72498560"/>
        <c:scaling>
          <c:orientation val="minMax"/>
        </c:scaling>
        <c:delete val="1"/>
        <c:axPos val="b"/>
        <c:numFmt formatCode="0%" sourceLinked="0"/>
        <c:majorTickMark val="out"/>
        <c:minorTickMark val="none"/>
        <c:tickLblPos val="nextTo"/>
        <c:crossAx val="7249702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4533A-6AC8-4775-A6A8-3F53E9E9E378}" type="datetimeFigureOut">
              <a:rPr lang="en-US" smtClean="0"/>
              <a:t>2/13/2017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333B8-22C7-4C88-8AA0-4F84D71BF2D4}" type="slidenum">
              <a:rPr lang="en-US" smtClean="0"/>
              <a:t>‹#›</a:t>
            </a:fld>
            <a:endParaRPr lang="en-US" dirty="0"/>
          </a:p>
        </p:txBody>
      </p:sp>
    </p:spTree>
    <p:extLst>
      <p:ext uri="{BB962C8B-B14F-4D97-AF65-F5344CB8AC3E}">
        <p14:creationId xmlns:p14="http://schemas.microsoft.com/office/powerpoint/2010/main" val="140420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HIMSS_Corporate_PPT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80181" y="1919112"/>
            <a:ext cx="3502122" cy="882587"/>
          </a:xfr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smtClean="0"/>
              <a:t>Place Title Here</a:t>
            </a:r>
            <a:endParaRPr lang="en-US" dirty="0"/>
          </a:p>
        </p:txBody>
      </p:sp>
      <p:sp>
        <p:nvSpPr>
          <p:cNvPr id="3" name="Subtitle 2"/>
          <p:cNvSpPr>
            <a:spLocks noGrp="1"/>
          </p:cNvSpPr>
          <p:nvPr>
            <p:ph type="subTitle" idx="1"/>
          </p:nvPr>
        </p:nvSpPr>
        <p:spPr>
          <a:xfrm>
            <a:off x="5380182" y="2955637"/>
            <a:ext cx="3502121" cy="1508605"/>
          </a:xfrm>
        </p:spPr>
        <p:txBody>
          <a:bodyPr lIns="0" rIns="0" anchor="t">
            <a:normAutofit/>
          </a:bodyPr>
          <a:lstStyle>
            <a:lvl1pPr marL="0" indent="0" algn="l">
              <a:lnSpc>
                <a:spcPct val="100000"/>
              </a:lnSpc>
              <a:buNone/>
              <a:defRPr sz="2000" b="1" i="0">
                <a:solidFill>
                  <a:srgbClr val="63636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5" name="Picture 4" descr="HIMSS_Corporate_PPT_Sub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smtClean="0"/>
              <a:t>Place Subtitle Here</a:t>
            </a:r>
            <a:endParaRPr lang="en-US" dirty="0"/>
          </a:p>
        </p:txBody>
      </p:sp>
      <p:sp>
        <p:nvSpPr>
          <p:cNvPr id="3" name="Subtitle 2"/>
          <p:cNvSpPr>
            <a:spLocks noGrp="1"/>
          </p:cNvSpPr>
          <p:nvPr>
            <p:ph type="subTitle" idx="1"/>
          </p:nvPr>
        </p:nvSpPr>
        <p:spPr>
          <a:xfrm>
            <a:off x="731213" y="2955637"/>
            <a:ext cx="8151090" cy="1508605"/>
          </a:xfrm>
        </p:spPr>
        <p:txBody>
          <a:bodyPr lIns="0" rIns="0" anchor="t">
            <a:normAutofit/>
          </a:bodyPr>
          <a:lstStyle>
            <a:lvl1pPr marL="0" indent="0" algn="l">
              <a:buNone/>
              <a:defRPr sz="2800" b="1" i="0">
                <a:solidFill>
                  <a:srgbClr val="63636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819" y="572002"/>
            <a:ext cx="7289030" cy="80433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15819" y="1579055"/>
            <a:ext cx="7289031" cy="3479031"/>
          </a:xfrm>
        </p:spPr>
        <p:txBody>
          <a:bodyPr>
            <a:normAutofit/>
          </a:bodyPr>
          <a:lstStyle>
            <a:lvl1pPr marL="192024" indent="-192024">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smtClean="0"/>
              <a:t>Click to edit Master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212" y="398473"/>
            <a:ext cx="7955588" cy="1143000"/>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731212" y="1775435"/>
            <a:ext cx="3766176" cy="3971636"/>
          </a:xfrm>
        </p:spPr>
        <p:txBody>
          <a:bodyPr>
            <a:normAutofit/>
          </a:bodyPr>
          <a:lstStyle>
            <a:lvl1pPr marL="192024" indent="-192024">
              <a:lnSpc>
                <a:spcPct val="90000"/>
              </a:lnSpc>
              <a:defRPr sz="2000"/>
            </a:lvl1pPr>
            <a:lvl2pPr>
              <a:lnSpc>
                <a:spcPct val="80000"/>
              </a:lnSpc>
              <a:defRPr sz="2000"/>
            </a:lvl2pPr>
            <a:lvl3pPr>
              <a:lnSpc>
                <a:spcPct val="80000"/>
              </a:lnSpc>
              <a:defRPr sz="2000"/>
            </a:lvl3pPr>
            <a:lvl4pPr>
              <a:lnSpc>
                <a:spcPct val="80000"/>
              </a:lnSpc>
              <a:defRPr sz="2000"/>
            </a:lvl4pPr>
            <a:lvl5pPr>
              <a:lnSpc>
                <a:spcPct val="80000"/>
              </a:lnSpc>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7" y="1775435"/>
            <a:ext cx="4041775" cy="3971636"/>
          </a:xfrm>
        </p:spPr>
        <p:txBody>
          <a:bodyPr>
            <a:normAutofit/>
          </a:bodyPr>
          <a:lstStyle>
            <a:lvl1pPr marL="192024" indent="-192024">
              <a:lnSpc>
                <a:spcPct val="80000"/>
              </a:lnSpc>
              <a:defRPr sz="2000"/>
            </a:lvl1pPr>
            <a:lvl2pPr>
              <a:lnSpc>
                <a:spcPct val="80000"/>
              </a:lnSpc>
              <a:defRPr sz="2000"/>
            </a:lvl2pPr>
            <a:lvl3pPr>
              <a:lnSpc>
                <a:spcPct val="80000"/>
              </a:lnSpc>
              <a:defRPr sz="2000"/>
            </a:lvl3pPr>
            <a:lvl4pPr>
              <a:lnSpc>
                <a:spcPct val="80000"/>
              </a:lnSpc>
              <a:defRPr sz="2000"/>
            </a:lvl4pPr>
            <a:lvl5pPr>
              <a:lnSpc>
                <a:spcPct val="80000"/>
              </a:lnSpc>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p:spPr>
        <p:txBody>
          <a:bodyPr anchor="t"/>
          <a:lstStyle>
            <a:lvl1pPr algn="l">
              <a:lnSpc>
                <a:spcPct val="80000"/>
              </a:lnSpc>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27581"/>
            <a:ext cx="5111750" cy="4883450"/>
          </a:xfrm>
        </p:spPr>
        <p:txBody>
          <a:bodyPr>
            <a:normAutofit/>
          </a:bodyPr>
          <a:lstStyle>
            <a:lvl1pPr marL="192024" indent="-192024">
              <a:lnSpc>
                <a:spcPct val="80000"/>
              </a:lnSpc>
              <a:defRPr sz="2000"/>
            </a:lvl1pPr>
            <a:lvl2pPr>
              <a:lnSpc>
                <a:spcPct val="80000"/>
              </a:lnSpc>
              <a:defRPr sz="2000"/>
            </a:lvl2pPr>
            <a:lvl3pPr>
              <a:lnSpc>
                <a:spcPct val="80000"/>
              </a:lnSpc>
              <a:defRPr sz="2000"/>
            </a:lvl3pPr>
            <a:lvl4pPr>
              <a:lnSpc>
                <a:spcPct val="80000"/>
              </a:lnSpc>
              <a:defRPr sz="2000"/>
            </a:lvl4pPr>
            <a:lvl5pPr>
              <a:lnSpc>
                <a:spcPct val="80000"/>
              </a:lnSpc>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212" y="1435102"/>
            <a:ext cx="2734302" cy="4075929"/>
          </a:xfrm>
        </p:spPr>
        <p:txBody>
          <a:bodyPr>
            <a:normAutofit/>
          </a:bodyPr>
          <a:lstStyle>
            <a:lvl1pPr marL="192024" indent="-192024">
              <a:lnSpc>
                <a:spcPct val="80000"/>
              </a:lnSpc>
              <a:buFont typeface="Arial"/>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673879" cy="490931"/>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
            <a:ext cx="9144000" cy="451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673879" cy="769699"/>
          </a:xfrm>
        </p:spPr>
        <p:txBody>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HIMSS_Corporate_PPT_Body.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15818" y="1443183"/>
            <a:ext cx="7335212" cy="804333"/>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15819" y="2247517"/>
            <a:ext cx="7335212" cy="3479031"/>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iming>
    <p:tnLst>
      <p:par>
        <p:cTn id="1" dur="indefinite" restart="never" nodeType="tmRoot"/>
      </p:par>
    </p:tnLst>
  </p:timing>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8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himss.org/n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5124450" y="1792548"/>
            <a:ext cx="3757853" cy="1139152"/>
          </a:xfrm>
        </p:spPr>
        <p:txBody>
          <a:bodyPr>
            <a:noAutofit/>
          </a:bodyPr>
          <a:lstStyle/>
          <a:p>
            <a:r>
              <a:rPr lang="en-US" sz="3200" dirty="0" smtClean="0"/>
              <a:t>2017 Nursing Informatics Workforce Survey</a:t>
            </a:r>
            <a:endParaRPr lang="en-US" sz="3200" dirty="0">
              <a:solidFill>
                <a:srgbClr val="B5B5B5"/>
              </a:solidFill>
            </a:endParaRPr>
          </a:p>
        </p:txBody>
      </p:sp>
      <p:sp>
        <p:nvSpPr>
          <p:cNvPr id="4" name="Subtitle 4"/>
          <p:cNvSpPr>
            <a:spLocks noGrp="1"/>
          </p:cNvSpPr>
          <p:nvPr>
            <p:ph type="subTitle" idx="1"/>
          </p:nvPr>
        </p:nvSpPr>
        <p:spPr>
          <a:xfrm>
            <a:off x="5153025" y="3908425"/>
            <a:ext cx="3690938" cy="854075"/>
          </a:xfrm>
          <a:ln>
            <a:noFill/>
          </a:ln>
        </p:spPr>
        <p:txBody>
          <a:bodyPr>
            <a:normAutofit/>
          </a:bodyPr>
          <a:lstStyle/>
          <a:p>
            <a:r>
              <a:rPr lang="en-US" sz="2000" b="1" dirty="0" smtClean="0">
                <a:solidFill>
                  <a:schemeClr val="bg1">
                    <a:lumMod val="50000"/>
                  </a:schemeClr>
                </a:solidFill>
              </a:rPr>
              <a:t>February 2017</a:t>
            </a:r>
            <a:endParaRPr lang="en-US" sz="2000" b="1" dirty="0">
              <a:solidFill>
                <a:schemeClr val="bg1">
                  <a:lumMod val="50000"/>
                </a:schemeClr>
              </a:solidFill>
            </a:endParaRPr>
          </a:p>
        </p:txBody>
      </p:sp>
    </p:spTree>
    <p:extLst>
      <p:ext uri="{BB962C8B-B14F-4D97-AF65-F5344CB8AC3E}">
        <p14:creationId xmlns:p14="http://schemas.microsoft.com/office/powerpoint/2010/main" val="164963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Workplace Type</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1359504583"/>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10565" y="6348663"/>
            <a:ext cx="3914775" cy="230832"/>
          </a:xfrm>
          <a:prstGeom prst="rect">
            <a:avLst/>
          </a:prstGeom>
          <a:noFill/>
        </p:spPr>
        <p:txBody>
          <a:bodyPr wrap="square" rtlCol="0">
            <a:spAutoFit/>
          </a:bodyPr>
          <a:lstStyle/>
          <a:p>
            <a:r>
              <a:rPr lang="en-US" sz="900" dirty="0" smtClean="0"/>
              <a:t>New Question for 2017 survey</a:t>
            </a:r>
            <a:endParaRPr lang="en-US" sz="900" dirty="0"/>
          </a:p>
        </p:txBody>
      </p:sp>
    </p:spTree>
    <p:extLst>
      <p:ext uri="{BB962C8B-B14F-4D97-AF65-F5344CB8AC3E}">
        <p14:creationId xmlns:p14="http://schemas.microsoft.com/office/powerpoint/2010/main" val="3157567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Hospital Magnet Status</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4139049852"/>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15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Geographic Region</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80846895"/>
              </p:ext>
            </p:extLst>
          </p:nvPr>
        </p:nvGraphicFramePr>
        <p:xfrm>
          <a:off x="0" y="1266823"/>
          <a:ext cx="9144000" cy="4937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25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Advanced Practice Registered Nurse</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415663534"/>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7766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Nursing Experience</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25284050"/>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174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Years of Clinical Experience</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52796656"/>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98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Years of Informatics Experience</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53344968"/>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755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Years in Current Position</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677501349"/>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4140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Percent of Time Spent on Clinical Activities</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183696103"/>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7242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155086"/>
            <a:ext cx="8290332" cy="804333"/>
          </a:xfrm>
        </p:spPr>
        <p:txBody>
          <a:bodyPr>
            <a:normAutofit/>
          </a:bodyPr>
          <a:lstStyle/>
          <a:p>
            <a:r>
              <a:rPr lang="en-US" sz="3000" dirty="0" smtClean="0"/>
              <a:t>Nursing Education</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43360752"/>
              </p:ext>
            </p:extLst>
          </p:nvPr>
        </p:nvGraphicFramePr>
        <p:xfrm>
          <a:off x="0" y="752476"/>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69933" y="6271477"/>
            <a:ext cx="5413709" cy="369332"/>
          </a:xfrm>
          <a:prstGeom prst="rect">
            <a:avLst/>
          </a:prstGeom>
          <a:noFill/>
        </p:spPr>
        <p:txBody>
          <a:bodyPr wrap="square" rtlCol="0">
            <a:spAutoFit/>
          </a:bodyPr>
          <a:lstStyle/>
          <a:p>
            <a:r>
              <a:rPr lang="en-US" sz="900" dirty="0" smtClean="0"/>
              <a:t>Selection options expanded for 2017 survey. Added Master’s in Nursing Informatics, Master’s in </a:t>
            </a:r>
            <a:r>
              <a:rPr lang="en-US" sz="900" dirty="0"/>
              <a:t>O</a:t>
            </a:r>
            <a:r>
              <a:rPr lang="en-US" sz="900" dirty="0" smtClean="0"/>
              <a:t>ther Informatics and PhD in Nursing Informatics</a:t>
            </a:r>
            <a:endParaRPr lang="en-US" sz="900" dirty="0"/>
          </a:p>
        </p:txBody>
      </p:sp>
    </p:spTree>
    <p:extLst>
      <p:ext uri="{BB962C8B-B14F-4D97-AF65-F5344CB8AC3E}">
        <p14:creationId xmlns:p14="http://schemas.microsoft.com/office/powerpoint/2010/main" val="1170237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a:t>
            </a:r>
            <a:endParaRPr lang="en-US" dirty="0"/>
          </a:p>
        </p:txBody>
      </p:sp>
      <p:sp>
        <p:nvSpPr>
          <p:cNvPr id="5" name="Content Placeholder 4"/>
          <p:cNvSpPr>
            <a:spLocks noGrp="1"/>
          </p:cNvSpPr>
          <p:nvPr>
            <p:ph idx="1"/>
          </p:nvPr>
        </p:nvSpPr>
        <p:spPr/>
        <p:txBody>
          <a:bodyPr>
            <a:normAutofit lnSpcReduction="10000"/>
          </a:bodyPr>
          <a:lstStyle/>
          <a:p>
            <a:r>
              <a:rPr lang="en-US" dirty="0"/>
              <a:t>Since 2004, HIMSS has surveyed the nursing informatics community to gain an understanding of the roles and responsibilities of the informatics nurse professional.  </a:t>
            </a:r>
          </a:p>
          <a:p>
            <a:pPr marL="0" indent="0">
              <a:buNone/>
            </a:pPr>
            <a:endParaRPr lang="en-US" dirty="0"/>
          </a:p>
          <a:p>
            <a:r>
              <a:rPr lang="en-US" dirty="0"/>
              <a:t>This survey captures current professional status and practice trends while identifying changes that have occurred over the last </a:t>
            </a:r>
            <a:r>
              <a:rPr lang="en-US" dirty="0" smtClean="0"/>
              <a:t>13 </a:t>
            </a:r>
            <a:r>
              <a:rPr lang="en-US" dirty="0"/>
              <a:t>years in the nursing informatics workforce.</a:t>
            </a:r>
          </a:p>
          <a:p>
            <a:endParaRPr lang="en-US" dirty="0"/>
          </a:p>
        </p:txBody>
      </p:sp>
    </p:spTree>
    <p:extLst>
      <p:ext uri="{BB962C8B-B14F-4D97-AF65-F5344CB8AC3E}">
        <p14:creationId xmlns:p14="http://schemas.microsoft.com/office/powerpoint/2010/main" val="3815277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Post-Graduate Nursing Education </a:t>
            </a:r>
            <a:br>
              <a:rPr lang="en-US" sz="3000" dirty="0" smtClean="0"/>
            </a:br>
            <a:r>
              <a:rPr lang="en-US" sz="3000" dirty="0" smtClean="0"/>
              <a:t>2007 Compared to 2017</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72273982"/>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69933" y="6271477"/>
            <a:ext cx="5413709" cy="369332"/>
          </a:xfrm>
          <a:prstGeom prst="rect">
            <a:avLst/>
          </a:prstGeom>
          <a:noFill/>
        </p:spPr>
        <p:txBody>
          <a:bodyPr wrap="square" rtlCol="0">
            <a:spAutoFit/>
          </a:bodyPr>
          <a:lstStyle/>
          <a:p>
            <a:r>
              <a:rPr lang="en-US" sz="900" dirty="0" smtClean="0"/>
              <a:t>Selection options expanded for 2017 survey. Added Master’s in Nursing Informatics, Master’s in Other Informatics and PhD in Nursing Informatics</a:t>
            </a:r>
            <a:endParaRPr lang="en-US" sz="900" dirty="0"/>
          </a:p>
        </p:txBody>
      </p:sp>
    </p:spTree>
    <p:extLst>
      <p:ext uri="{BB962C8B-B14F-4D97-AF65-F5344CB8AC3E}">
        <p14:creationId xmlns:p14="http://schemas.microsoft.com/office/powerpoint/2010/main" val="1628055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33480"/>
            <a:ext cx="8290332" cy="804333"/>
          </a:xfrm>
        </p:spPr>
        <p:txBody>
          <a:bodyPr>
            <a:normAutofit/>
          </a:bodyPr>
          <a:lstStyle/>
          <a:p>
            <a:r>
              <a:rPr lang="en-US" sz="3000" dirty="0" smtClean="0"/>
              <a:t>Prior Informatics Education/Training</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92210870"/>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674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33480"/>
            <a:ext cx="8290332" cy="804333"/>
          </a:xfrm>
        </p:spPr>
        <p:txBody>
          <a:bodyPr>
            <a:normAutofit fontScale="90000"/>
          </a:bodyPr>
          <a:lstStyle/>
          <a:p>
            <a:r>
              <a:rPr lang="en-US" sz="3000" dirty="0"/>
              <a:t>Prior Informatics </a:t>
            </a:r>
            <a:r>
              <a:rPr lang="en-US" sz="3000" dirty="0" smtClean="0"/>
              <a:t>Education/Training</a:t>
            </a:r>
            <a:br>
              <a:rPr lang="en-US" sz="3000" dirty="0" smtClean="0"/>
            </a:br>
            <a:r>
              <a:rPr lang="en-US" sz="3000" dirty="0" smtClean="0"/>
              <a:t>On-the-Job Training Only</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981341176"/>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7362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33480"/>
            <a:ext cx="8290332" cy="804333"/>
          </a:xfrm>
        </p:spPr>
        <p:txBody>
          <a:bodyPr>
            <a:normAutofit fontScale="90000"/>
          </a:bodyPr>
          <a:lstStyle/>
          <a:p>
            <a:r>
              <a:rPr lang="en-US" sz="3000" dirty="0" smtClean="0"/>
              <a:t>Current Informatics Education/Training</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646847956"/>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535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Certification Held</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564801919"/>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1063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Certification and Degree Level</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481843755"/>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851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New Role with Greater Responsibility Since Becoming Certified</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1249128157"/>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26344" y="6261935"/>
            <a:ext cx="8096250" cy="230832"/>
          </a:xfrm>
          <a:prstGeom prst="rect">
            <a:avLst/>
          </a:prstGeom>
          <a:noFill/>
        </p:spPr>
        <p:txBody>
          <a:bodyPr wrap="square" rtlCol="0">
            <a:spAutoFit/>
          </a:bodyPr>
          <a:lstStyle/>
          <a:p>
            <a:r>
              <a:rPr lang="en-US" sz="900" dirty="0" smtClean="0"/>
              <a:t>New Survey Question added to 2017. </a:t>
            </a:r>
            <a:endParaRPr lang="en-US" sz="900" dirty="0"/>
          </a:p>
        </p:txBody>
      </p:sp>
    </p:spTree>
    <p:extLst>
      <p:ext uri="{BB962C8B-B14F-4D97-AF65-F5344CB8AC3E}">
        <p14:creationId xmlns:p14="http://schemas.microsoft.com/office/powerpoint/2010/main" val="1694198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Perceived Value in Holding Certification</a:t>
            </a:r>
            <a:endParaRPr lang="en-US" sz="3000" dirty="0"/>
          </a:p>
        </p:txBody>
      </p:sp>
      <p:graphicFrame>
        <p:nvGraphicFramePr>
          <p:cNvPr id="5" name="Content Placeholder 2"/>
          <p:cNvGraphicFramePr>
            <a:graphicFrameLocks/>
          </p:cNvGraphicFramePr>
          <p:nvPr>
            <p:extLst>
              <p:ext uri="{D42A27DB-BD31-4B8C-83A1-F6EECF244321}">
                <p14:modId xmlns:p14="http://schemas.microsoft.com/office/powerpoint/2010/main" val="499512966"/>
              </p:ext>
            </p:extLst>
          </p:nvPr>
        </p:nvGraphicFramePr>
        <p:xfrm>
          <a:off x="0" y="1578542"/>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62438" y="6350565"/>
            <a:ext cx="3914775" cy="230832"/>
          </a:xfrm>
          <a:prstGeom prst="rect">
            <a:avLst/>
          </a:prstGeom>
          <a:noFill/>
        </p:spPr>
        <p:txBody>
          <a:bodyPr wrap="square" rtlCol="0">
            <a:spAutoFit/>
          </a:bodyPr>
          <a:lstStyle/>
          <a:p>
            <a:r>
              <a:rPr lang="en-US" sz="900" dirty="0" smtClean="0"/>
              <a:t>Percentage of </a:t>
            </a:r>
            <a:r>
              <a:rPr lang="en-US" sz="900" dirty="0"/>
              <a:t>respondents with certification</a:t>
            </a:r>
            <a:endParaRPr lang="en-US" sz="200" dirty="0"/>
          </a:p>
        </p:txBody>
      </p:sp>
    </p:spTree>
    <p:extLst>
      <p:ext uri="{BB962C8B-B14F-4D97-AF65-F5344CB8AC3E}">
        <p14:creationId xmlns:p14="http://schemas.microsoft.com/office/powerpoint/2010/main" val="2883130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Impact of Certification to Career Path</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159609065"/>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58440" y="6153651"/>
            <a:ext cx="4427120" cy="369332"/>
          </a:xfrm>
          <a:prstGeom prst="rect">
            <a:avLst/>
          </a:prstGeom>
          <a:noFill/>
        </p:spPr>
        <p:txBody>
          <a:bodyPr wrap="square" rtlCol="0">
            <a:spAutoFit/>
          </a:bodyPr>
          <a:lstStyle/>
          <a:p>
            <a:r>
              <a:rPr lang="en-US" sz="900" dirty="0" smtClean="0"/>
              <a:t>New Survey Question added to 2017. Respondents asked to use a scale of one to seven, where one is not at all impactful and seven is highly impactful.</a:t>
            </a:r>
            <a:endParaRPr lang="en-US" sz="900" dirty="0"/>
          </a:p>
        </p:txBody>
      </p:sp>
      <p:graphicFrame>
        <p:nvGraphicFramePr>
          <p:cNvPr id="2" name="Table 1"/>
          <p:cNvGraphicFramePr>
            <a:graphicFrameLocks noGrp="1"/>
          </p:cNvGraphicFramePr>
          <p:nvPr>
            <p:extLst>
              <p:ext uri="{D42A27DB-BD31-4B8C-83A1-F6EECF244321}">
                <p14:modId xmlns:p14="http://schemas.microsoft.com/office/powerpoint/2010/main" val="1426872331"/>
              </p:ext>
            </p:extLst>
          </p:nvPr>
        </p:nvGraphicFramePr>
        <p:xfrm>
          <a:off x="6495548" y="4257992"/>
          <a:ext cx="1565609" cy="1084028"/>
        </p:xfrm>
        <a:graphic>
          <a:graphicData uri="http://schemas.openxmlformats.org/drawingml/2006/table">
            <a:tbl>
              <a:tblPr firstRow="1" bandRow="1">
                <a:tableStyleId>{5C22544A-7EE6-4342-B048-85BDC9FD1C3A}</a:tableStyleId>
              </a:tblPr>
              <a:tblGrid>
                <a:gridCol w="1565609">
                  <a:extLst>
                    <a:ext uri="{9D8B030D-6E8A-4147-A177-3AD203B41FA5}">
                      <a16:colId xmlns:a16="http://schemas.microsoft.com/office/drawing/2014/main" val="64401686"/>
                    </a:ext>
                  </a:extLst>
                </a:gridCol>
              </a:tblGrid>
              <a:tr h="542014">
                <a:tc>
                  <a:txBody>
                    <a:bodyPr/>
                    <a:lstStyle/>
                    <a:p>
                      <a:pPr algn="ctr"/>
                      <a:r>
                        <a:rPr lang="en-US" sz="2400" dirty="0" smtClean="0"/>
                        <a:t>Average</a:t>
                      </a:r>
                      <a:endParaRPr lang="en-US" sz="2400" dirty="0"/>
                    </a:p>
                  </a:txBody>
                  <a:tcPr/>
                </a:tc>
                <a:extLst>
                  <a:ext uri="{0D108BD9-81ED-4DB2-BD59-A6C34878D82A}">
                    <a16:rowId xmlns:a16="http://schemas.microsoft.com/office/drawing/2014/main" val="1745324421"/>
                  </a:ext>
                </a:extLst>
              </a:tr>
              <a:tr h="542014">
                <a:tc>
                  <a:txBody>
                    <a:bodyPr/>
                    <a:lstStyle/>
                    <a:p>
                      <a:pPr algn="ctr"/>
                      <a:r>
                        <a:rPr lang="en-US" sz="2400" b="1" dirty="0" smtClean="0"/>
                        <a:t>4.96</a:t>
                      </a:r>
                      <a:endParaRPr lang="en-US" sz="2400" b="1" dirty="0"/>
                    </a:p>
                  </a:txBody>
                  <a:tcPr/>
                </a:tc>
                <a:extLst>
                  <a:ext uri="{0D108BD9-81ED-4DB2-BD59-A6C34878D82A}">
                    <a16:rowId xmlns:a16="http://schemas.microsoft.com/office/drawing/2014/main" val="983497000"/>
                  </a:ext>
                </a:extLst>
              </a:tr>
            </a:tbl>
          </a:graphicData>
        </a:graphic>
      </p:graphicFrame>
    </p:spTree>
    <p:extLst>
      <p:ext uri="{BB962C8B-B14F-4D97-AF65-F5344CB8AC3E}">
        <p14:creationId xmlns:p14="http://schemas.microsoft.com/office/powerpoint/2010/main" val="1027719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Time Frame Role Changed After Achieving Certification</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4171220381"/>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26344" y="6261935"/>
            <a:ext cx="8096250" cy="230832"/>
          </a:xfrm>
          <a:prstGeom prst="rect">
            <a:avLst/>
          </a:prstGeom>
          <a:noFill/>
        </p:spPr>
        <p:txBody>
          <a:bodyPr wrap="square" rtlCol="0">
            <a:spAutoFit/>
          </a:bodyPr>
          <a:lstStyle/>
          <a:p>
            <a:r>
              <a:rPr lang="en-US" sz="900" dirty="0" smtClean="0"/>
              <a:t>New Survey Question added to 2017. </a:t>
            </a:r>
            <a:endParaRPr lang="en-US" sz="900" dirty="0"/>
          </a:p>
        </p:txBody>
      </p:sp>
    </p:spTree>
    <p:extLst>
      <p:ext uri="{BB962C8B-B14F-4D97-AF65-F5344CB8AC3E}">
        <p14:creationId xmlns:p14="http://schemas.microsoft.com/office/powerpoint/2010/main" val="133276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Informatics Defined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Nursing informatics (NI) is the specialty that integrates nursing science with multiple information and analytical sciences to identify, define, manage, and communicate data, information, knowledge, and wisdom in nursing practice. NI supports nurses, consumers, patients, the interprofessional healthcare team, and other stakeholders in their decision-making in all roles and settings to achieve desired outcomes. This support is accomplished through the use of information structures, information processes, and information </a:t>
            </a:r>
            <a:r>
              <a:rPr lang="en-US" dirty="0" smtClean="0"/>
              <a:t>technology</a:t>
            </a:r>
          </a:p>
          <a:p>
            <a:pPr marL="0" indent="0">
              <a:buNone/>
            </a:pPr>
            <a:r>
              <a:rPr lang="en-US" i="1" dirty="0"/>
              <a:t>	</a:t>
            </a:r>
            <a:r>
              <a:rPr lang="en-US" i="1" dirty="0" smtClean="0"/>
              <a:t>- Nursing </a:t>
            </a:r>
            <a:r>
              <a:rPr lang="en-US" i="1" dirty="0"/>
              <a:t>Informatics: Scope and Standards of Practice, </a:t>
            </a:r>
            <a:r>
              <a:rPr lang="en-US" i="1" dirty="0" smtClean="0"/>
              <a:t>		  2</a:t>
            </a:r>
            <a:r>
              <a:rPr lang="en-US" i="1" baseline="30000" dirty="0" smtClean="0"/>
              <a:t>nd</a:t>
            </a:r>
            <a:r>
              <a:rPr lang="en-US" i="1" dirty="0" smtClean="0"/>
              <a:t> Edition, ANA 2015</a:t>
            </a:r>
            <a:endParaRPr lang="en-US" dirty="0"/>
          </a:p>
          <a:p>
            <a:endParaRPr lang="en-US" dirty="0"/>
          </a:p>
        </p:txBody>
      </p:sp>
    </p:spTree>
    <p:extLst>
      <p:ext uri="{BB962C8B-B14F-4D97-AF65-F5344CB8AC3E}">
        <p14:creationId xmlns:p14="http://schemas.microsoft.com/office/powerpoint/2010/main" val="145406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Nursing Informatics Certification Pursuing</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145621494"/>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004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Top Barrier to Certification</a:t>
            </a:r>
            <a:endParaRPr lang="en-US" sz="3000" dirty="0"/>
          </a:p>
        </p:txBody>
      </p:sp>
      <p:graphicFrame>
        <p:nvGraphicFramePr>
          <p:cNvPr id="5" name="Content Placeholder 2"/>
          <p:cNvGraphicFramePr>
            <a:graphicFrameLocks noChangeAspect="1"/>
          </p:cNvGraphicFramePr>
          <p:nvPr>
            <p:extLst>
              <p:ext uri="{D42A27DB-BD31-4B8C-83A1-F6EECF244321}">
                <p14:modId xmlns:p14="http://schemas.microsoft.com/office/powerpoint/2010/main" val="694316297"/>
              </p:ext>
            </p:extLst>
          </p:nvPr>
        </p:nvGraphicFramePr>
        <p:xfrm>
          <a:off x="260945" y="1578544"/>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729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Department to Which </a:t>
            </a:r>
            <a:r>
              <a:rPr lang="en-US" sz="3000" dirty="0"/>
              <a:t>Y</a:t>
            </a:r>
            <a:r>
              <a:rPr lang="en-US" sz="3000" dirty="0" smtClean="0"/>
              <a:t>ou </a:t>
            </a:r>
            <a:r>
              <a:rPr lang="en-US" sz="3000" dirty="0"/>
              <a:t>R</a:t>
            </a:r>
            <a:r>
              <a:rPr lang="en-US" sz="3000" dirty="0" smtClean="0"/>
              <a:t>eport</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7220088"/>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977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Total Number of Reports </a:t>
            </a:r>
            <a:br>
              <a:rPr lang="en-US" sz="3000" dirty="0" smtClean="0"/>
            </a:br>
            <a:r>
              <a:rPr lang="en-US" sz="3000" dirty="0" smtClean="0"/>
              <a:t>(direct &amp; indirect)</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73803052"/>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4804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Senior Nursing Informatics Executive (CNIO</a:t>
            </a:r>
            <a:r>
              <a:rPr lang="en-US" sz="3000" dirty="0" smtClean="0"/>
              <a:t>) at Organization</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208943406"/>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541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Reporting Structure for Senior NI Executive</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1872154963"/>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38375" y="6300537"/>
            <a:ext cx="6905625" cy="230832"/>
          </a:xfrm>
          <a:prstGeom prst="rect">
            <a:avLst/>
          </a:prstGeom>
          <a:noFill/>
        </p:spPr>
        <p:txBody>
          <a:bodyPr wrap="square" rtlCol="0">
            <a:spAutoFit/>
          </a:bodyPr>
          <a:lstStyle/>
          <a:p>
            <a:r>
              <a:rPr lang="en-US" sz="900" dirty="0" smtClean="0"/>
              <a:t>2014 study allowed respondents to select more than one as compared to 2017 which allowed one selection</a:t>
            </a:r>
            <a:endParaRPr lang="en-US" sz="900" dirty="0"/>
          </a:p>
        </p:txBody>
      </p:sp>
    </p:spTree>
    <p:extLst>
      <p:ext uri="{BB962C8B-B14F-4D97-AF65-F5344CB8AC3E}">
        <p14:creationId xmlns:p14="http://schemas.microsoft.com/office/powerpoint/2010/main" val="1583935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Job Responsibilities</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1651261"/>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4882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Applications Currently Developing/Implementing/Optimizing</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38030854"/>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3340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Application Experience (Background)</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99487902"/>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221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Top Barrier to Success as a Nurse Informaticist</a:t>
            </a:r>
            <a:endParaRPr lang="en-US" sz="3000" dirty="0"/>
          </a:p>
        </p:txBody>
      </p:sp>
      <p:graphicFrame>
        <p:nvGraphicFramePr>
          <p:cNvPr id="5" name="Content Placeholder 2"/>
          <p:cNvGraphicFramePr>
            <a:graphicFrameLocks/>
          </p:cNvGraphicFramePr>
          <p:nvPr>
            <p:extLst>
              <p:ext uri="{D42A27DB-BD31-4B8C-83A1-F6EECF244321}">
                <p14:modId xmlns:p14="http://schemas.microsoft.com/office/powerpoint/2010/main" val="1605001486"/>
              </p:ext>
            </p:extLst>
          </p:nvPr>
        </p:nvGraphicFramePr>
        <p:xfrm>
          <a:off x="228600" y="1578544"/>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166186" y="6269309"/>
            <a:ext cx="6358048" cy="230832"/>
          </a:xfrm>
          <a:prstGeom prst="rect">
            <a:avLst/>
          </a:prstGeom>
          <a:noFill/>
        </p:spPr>
        <p:txBody>
          <a:bodyPr wrap="square" rtlCol="0">
            <a:spAutoFit/>
          </a:bodyPr>
          <a:lstStyle/>
          <a:p>
            <a:r>
              <a:rPr lang="en-US" sz="900" dirty="0" smtClean="0"/>
              <a:t>Percent of respondents who rated option as the top/largest barrier. </a:t>
            </a:r>
            <a:endParaRPr lang="en-US" sz="900" dirty="0"/>
          </a:p>
        </p:txBody>
      </p:sp>
    </p:spTree>
    <p:extLst>
      <p:ext uri="{BB962C8B-B14F-4D97-AF65-F5344CB8AC3E}">
        <p14:creationId xmlns:p14="http://schemas.microsoft.com/office/powerpoint/2010/main" val="2649656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Respondents</a:t>
            </a:r>
            <a:endParaRPr lang="en-US" dirty="0"/>
          </a:p>
        </p:txBody>
      </p:sp>
      <p:sp>
        <p:nvSpPr>
          <p:cNvPr id="3" name="Content Placeholder 2"/>
          <p:cNvSpPr>
            <a:spLocks noGrp="1"/>
          </p:cNvSpPr>
          <p:nvPr>
            <p:ph idx="1"/>
          </p:nvPr>
        </p:nvSpPr>
        <p:spPr/>
        <p:txBody>
          <a:bodyPr/>
          <a:lstStyle/>
          <a:p>
            <a:r>
              <a:rPr lang="en-US" dirty="0"/>
              <a:t>A total of </a:t>
            </a:r>
            <a:r>
              <a:rPr lang="en-US" dirty="0" smtClean="0"/>
              <a:t>1,279 </a:t>
            </a:r>
            <a:r>
              <a:rPr lang="en-US" dirty="0"/>
              <a:t>valid responses were received and will be covered in the following analysis. </a:t>
            </a:r>
            <a:endParaRPr lang="en-US" dirty="0" smtClean="0"/>
          </a:p>
          <a:p>
            <a:r>
              <a:rPr lang="en-US" dirty="0" smtClean="0"/>
              <a:t>In </a:t>
            </a:r>
            <a:r>
              <a:rPr lang="en-US" dirty="0"/>
              <a:t>contrast, the 2007 survey received a total of 660 useable responses. </a:t>
            </a:r>
          </a:p>
        </p:txBody>
      </p:sp>
    </p:spTree>
    <p:extLst>
      <p:ext uri="{BB962C8B-B14F-4D97-AF65-F5344CB8AC3E}">
        <p14:creationId xmlns:p14="http://schemas.microsoft.com/office/powerpoint/2010/main" val="437980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Job Satisfaction in Current Position</a:t>
            </a:r>
            <a:endParaRPr lang="en-US" sz="3000" dirty="0"/>
          </a:p>
        </p:txBody>
      </p:sp>
      <p:graphicFrame>
        <p:nvGraphicFramePr>
          <p:cNvPr id="5" name="Content Placeholder 2"/>
          <p:cNvGraphicFramePr>
            <a:graphicFrameLocks noChangeAspect="1"/>
          </p:cNvGraphicFramePr>
          <p:nvPr>
            <p:extLst>
              <p:ext uri="{D42A27DB-BD31-4B8C-83A1-F6EECF244321}">
                <p14:modId xmlns:p14="http://schemas.microsoft.com/office/powerpoint/2010/main" val="888980715"/>
              </p:ext>
            </p:extLst>
          </p:nvPr>
        </p:nvGraphicFramePr>
        <p:xfrm>
          <a:off x="260945" y="1578544"/>
          <a:ext cx="8622111"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79828312"/>
              </p:ext>
            </p:extLst>
          </p:nvPr>
        </p:nvGraphicFramePr>
        <p:xfrm>
          <a:off x="5570119" y="4053639"/>
          <a:ext cx="1238250" cy="101092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64401686"/>
                    </a:ext>
                  </a:extLst>
                </a:gridCol>
              </a:tblGrid>
              <a:tr h="568193">
                <a:tc>
                  <a:txBody>
                    <a:bodyPr/>
                    <a:lstStyle/>
                    <a:p>
                      <a:pPr algn="ctr"/>
                      <a:r>
                        <a:rPr lang="en-US" dirty="0" smtClean="0"/>
                        <a:t>2017 Average</a:t>
                      </a:r>
                      <a:endParaRPr lang="en-US" dirty="0"/>
                    </a:p>
                  </a:txBody>
                  <a:tcPr/>
                </a:tc>
                <a:extLst>
                  <a:ext uri="{0D108BD9-81ED-4DB2-BD59-A6C34878D82A}">
                    <a16:rowId xmlns:a16="http://schemas.microsoft.com/office/drawing/2014/main" val="1745324421"/>
                  </a:ext>
                </a:extLst>
              </a:tr>
              <a:tr h="370840">
                <a:tc>
                  <a:txBody>
                    <a:bodyPr/>
                    <a:lstStyle/>
                    <a:p>
                      <a:pPr algn="ctr"/>
                      <a:r>
                        <a:rPr lang="en-US" b="1" dirty="0" smtClean="0"/>
                        <a:t>5.5</a:t>
                      </a:r>
                      <a:endParaRPr lang="en-US" b="1" dirty="0"/>
                    </a:p>
                  </a:txBody>
                  <a:tcPr/>
                </a:tc>
                <a:extLst>
                  <a:ext uri="{0D108BD9-81ED-4DB2-BD59-A6C34878D82A}">
                    <a16:rowId xmlns:a16="http://schemas.microsoft.com/office/drawing/2014/main" val="983497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83672134"/>
              </p:ext>
            </p:extLst>
          </p:nvPr>
        </p:nvGraphicFramePr>
        <p:xfrm>
          <a:off x="7016034" y="4053639"/>
          <a:ext cx="1238250" cy="101092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64401686"/>
                    </a:ext>
                  </a:extLst>
                </a:gridCol>
              </a:tblGrid>
              <a:tr h="370840">
                <a:tc>
                  <a:txBody>
                    <a:bodyPr/>
                    <a:lstStyle/>
                    <a:p>
                      <a:pPr algn="ctr"/>
                      <a:r>
                        <a:rPr lang="en-US" dirty="0" smtClean="0"/>
                        <a:t>2014 Average</a:t>
                      </a:r>
                      <a:endParaRPr lang="en-US" dirty="0"/>
                    </a:p>
                  </a:txBody>
                  <a:tcPr/>
                </a:tc>
                <a:extLst>
                  <a:ext uri="{0D108BD9-81ED-4DB2-BD59-A6C34878D82A}">
                    <a16:rowId xmlns:a16="http://schemas.microsoft.com/office/drawing/2014/main" val="1745324421"/>
                  </a:ext>
                </a:extLst>
              </a:tr>
              <a:tr h="370840">
                <a:tc>
                  <a:txBody>
                    <a:bodyPr/>
                    <a:lstStyle/>
                    <a:p>
                      <a:pPr algn="ctr"/>
                      <a:r>
                        <a:rPr lang="en-US" b="1" dirty="0" smtClean="0"/>
                        <a:t>5.4</a:t>
                      </a:r>
                      <a:endParaRPr lang="en-US" b="1" dirty="0"/>
                    </a:p>
                  </a:txBody>
                  <a:tcPr/>
                </a:tc>
                <a:extLst>
                  <a:ext uri="{0D108BD9-81ED-4DB2-BD59-A6C34878D82A}">
                    <a16:rowId xmlns:a16="http://schemas.microsoft.com/office/drawing/2014/main" val="983497000"/>
                  </a:ext>
                </a:extLst>
              </a:tr>
            </a:tbl>
          </a:graphicData>
        </a:graphic>
      </p:graphicFrame>
      <p:sp>
        <p:nvSpPr>
          <p:cNvPr id="8" name="TextBox 7"/>
          <p:cNvSpPr txBox="1"/>
          <p:nvPr/>
        </p:nvSpPr>
        <p:spPr>
          <a:xfrm>
            <a:off x="2190249" y="6322093"/>
            <a:ext cx="8096250" cy="230832"/>
          </a:xfrm>
          <a:prstGeom prst="rect">
            <a:avLst/>
          </a:prstGeom>
          <a:noFill/>
        </p:spPr>
        <p:txBody>
          <a:bodyPr wrap="square" rtlCol="0">
            <a:spAutoFit/>
          </a:bodyPr>
          <a:lstStyle/>
          <a:p>
            <a:r>
              <a:rPr lang="en-US" sz="900" dirty="0" smtClean="0"/>
              <a:t>Respondents asked to use a scale of one to seven, where one is not at all satisfied and seven is highly satisfied.</a:t>
            </a:r>
            <a:endParaRPr lang="en-US" sz="900" dirty="0"/>
          </a:p>
        </p:txBody>
      </p:sp>
    </p:spTree>
    <p:extLst>
      <p:ext uri="{BB962C8B-B14F-4D97-AF65-F5344CB8AC3E}">
        <p14:creationId xmlns:p14="http://schemas.microsoft.com/office/powerpoint/2010/main" val="3840891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Job Satisfaction in Informatics Career Choice</a:t>
            </a:r>
            <a:endParaRPr lang="en-US" sz="3000" dirty="0"/>
          </a:p>
        </p:txBody>
      </p:sp>
      <p:graphicFrame>
        <p:nvGraphicFramePr>
          <p:cNvPr id="5" name="Content Placeholder 2"/>
          <p:cNvGraphicFramePr>
            <a:graphicFrameLocks noChangeAspect="1"/>
          </p:cNvGraphicFramePr>
          <p:nvPr>
            <p:extLst>
              <p:ext uri="{D42A27DB-BD31-4B8C-83A1-F6EECF244321}">
                <p14:modId xmlns:p14="http://schemas.microsoft.com/office/powerpoint/2010/main" val="2000694271"/>
              </p:ext>
            </p:extLst>
          </p:nvPr>
        </p:nvGraphicFramePr>
        <p:xfrm>
          <a:off x="260945" y="1578544"/>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90249" y="6322093"/>
            <a:ext cx="8096250" cy="230832"/>
          </a:xfrm>
          <a:prstGeom prst="rect">
            <a:avLst/>
          </a:prstGeom>
          <a:noFill/>
        </p:spPr>
        <p:txBody>
          <a:bodyPr wrap="square" rtlCol="0">
            <a:spAutoFit/>
          </a:bodyPr>
          <a:lstStyle/>
          <a:p>
            <a:r>
              <a:rPr lang="en-US" sz="900" dirty="0" smtClean="0"/>
              <a:t>Respondents asked to use a scale of one to seven, where one is not at all satisfied and seven is highly satisfied.</a:t>
            </a:r>
            <a:endParaRPr lang="en-US" sz="900" dirty="0"/>
          </a:p>
        </p:txBody>
      </p:sp>
      <p:graphicFrame>
        <p:nvGraphicFramePr>
          <p:cNvPr id="7" name="Table 6"/>
          <p:cNvGraphicFramePr>
            <a:graphicFrameLocks noGrp="1"/>
          </p:cNvGraphicFramePr>
          <p:nvPr>
            <p:extLst>
              <p:ext uri="{D42A27DB-BD31-4B8C-83A1-F6EECF244321}">
                <p14:modId xmlns:p14="http://schemas.microsoft.com/office/powerpoint/2010/main" val="3075504343"/>
              </p:ext>
            </p:extLst>
          </p:nvPr>
        </p:nvGraphicFramePr>
        <p:xfrm>
          <a:off x="5164435" y="3656597"/>
          <a:ext cx="1238250" cy="101092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64401686"/>
                    </a:ext>
                  </a:extLst>
                </a:gridCol>
              </a:tblGrid>
              <a:tr h="568193">
                <a:tc>
                  <a:txBody>
                    <a:bodyPr/>
                    <a:lstStyle/>
                    <a:p>
                      <a:pPr algn="ctr"/>
                      <a:r>
                        <a:rPr lang="en-US" dirty="0" smtClean="0"/>
                        <a:t>2017 Average</a:t>
                      </a:r>
                      <a:endParaRPr lang="en-US" dirty="0"/>
                    </a:p>
                  </a:txBody>
                  <a:tcPr/>
                </a:tc>
                <a:extLst>
                  <a:ext uri="{0D108BD9-81ED-4DB2-BD59-A6C34878D82A}">
                    <a16:rowId xmlns:a16="http://schemas.microsoft.com/office/drawing/2014/main" val="1745324421"/>
                  </a:ext>
                </a:extLst>
              </a:tr>
              <a:tr h="370840">
                <a:tc>
                  <a:txBody>
                    <a:bodyPr/>
                    <a:lstStyle/>
                    <a:p>
                      <a:pPr algn="ctr"/>
                      <a:r>
                        <a:rPr lang="en-US" b="1" dirty="0" smtClean="0"/>
                        <a:t>6.2</a:t>
                      </a:r>
                      <a:endParaRPr lang="en-US" b="1" dirty="0"/>
                    </a:p>
                  </a:txBody>
                  <a:tcPr/>
                </a:tc>
                <a:extLst>
                  <a:ext uri="{0D108BD9-81ED-4DB2-BD59-A6C34878D82A}">
                    <a16:rowId xmlns:a16="http://schemas.microsoft.com/office/drawing/2014/main" val="983497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25664250"/>
              </p:ext>
            </p:extLst>
          </p:nvPr>
        </p:nvGraphicFramePr>
        <p:xfrm>
          <a:off x="6610350" y="3656597"/>
          <a:ext cx="1238250" cy="101092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64401686"/>
                    </a:ext>
                  </a:extLst>
                </a:gridCol>
              </a:tblGrid>
              <a:tr h="370840">
                <a:tc>
                  <a:txBody>
                    <a:bodyPr/>
                    <a:lstStyle/>
                    <a:p>
                      <a:pPr algn="ctr"/>
                      <a:r>
                        <a:rPr lang="en-US" dirty="0" smtClean="0"/>
                        <a:t>2014 Average</a:t>
                      </a:r>
                      <a:endParaRPr lang="en-US" dirty="0"/>
                    </a:p>
                  </a:txBody>
                  <a:tcPr/>
                </a:tc>
                <a:extLst>
                  <a:ext uri="{0D108BD9-81ED-4DB2-BD59-A6C34878D82A}">
                    <a16:rowId xmlns:a16="http://schemas.microsoft.com/office/drawing/2014/main" val="1745324421"/>
                  </a:ext>
                </a:extLst>
              </a:tr>
              <a:tr h="370840">
                <a:tc>
                  <a:txBody>
                    <a:bodyPr/>
                    <a:lstStyle/>
                    <a:p>
                      <a:pPr algn="ctr"/>
                      <a:r>
                        <a:rPr lang="en-US" b="1" dirty="0" smtClean="0"/>
                        <a:t>6.2</a:t>
                      </a:r>
                      <a:endParaRPr lang="en-US" b="1" dirty="0"/>
                    </a:p>
                  </a:txBody>
                  <a:tcPr/>
                </a:tc>
                <a:extLst>
                  <a:ext uri="{0D108BD9-81ED-4DB2-BD59-A6C34878D82A}">
                    <a16:rowId xmlns:a16="http://schemas.microsoft.com/office/drawing/2014/main" val="983497000"/>
                  </a:ext>
                </a:extLst>
              </a:tr>
            </a:tbl>
          </a:graphicData>
        </a:graphic>
      </p:graphicFrame>
    </p:spTree>
    <p:extLst>
      <p:ext uri="{BB962C8B-B14F-4D97-AF65-F5344CB8AC3E}">
        <p14:creationId xmlns:p14="http://schemas.microsoft.com/office/powerpoint/2010/main" val="3990127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Sources of Information for Day-to-Day Activities</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53553590"/>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78217" y="6352605"/>
            <a:ext cx="3914775" cy="230832"/>
          </a:xfrm>
          <a:prstGeom prst="rect">
            <a:avLst/>
          </a:prstGeom>
          <a:noFill/>
        </p:spPr>
        <p:txBody>
          <a:bodyPr wrap="square" rtlCol="0">
            <a:spAutoFit/>
          </a:bodyPr>
          <a:lstStyle/>
          <a:p>
            <a:r>
              <a:rPr lang="en-US" sz="900" dirty="0" smtClean="0"/>
              <a:t>* New selection option for 2017 survey</a:t>
            </a:r>
            <a:endParaRPr lang="en-US" sz="900" dirty="0"/>
          </a:p>
        </p:txBody>
      </p:sp>
    </p:spTree>
    <p:extLst>
      <p:ext uri="{BB962C8B-B14F-4D97-AF65-F5344CB8AC3E}">
        <p14:creationId xmlns:p14="http://schemas.microsoft.com/office/powerpoint/2010/main" val="2065390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Types of Sources of Information for </a:t>
            </a:r>
            <a:br>
              <a:rPr lang="en-US" sz="3000" dirty="0" smtClean="0"/>
            </a:br>
            <a:r>
              <a:rPr lang="en-US" sz="3000" dirty="0" smtClean="0"/>
              <a:t>Day-to-Day Activities</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468968950"/>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8175" y="5867400"/>
            <a:ext cx="7181850" cy="230832"/>
          </a:xfrm>
          <a:prstGeom prst="rect">
            <a:avLst/>
          </a:prstGeom>
          <a:noFill/>
        </p:spPr>
        <p:txBody>
          <a:bodyPr wrap="square" rtlCol="0">
            <a:spAutoFit/>
          </a:bodyPr>
          <a:lstStyle/>
          <a:p>
            <a:r>
              <a:rPr lang="en-US" sz="900" dirty="0" smtClean="0"/>
              <a:t>Selection options expanded for 2014 survey. Note Percentages greater than 100 because respondents can select more than one option.</a:t>
            </a:r>
            <a:endParaRPr lang="en-US" sz="900" dirty="0"/>
          </a:p>
        </p:txBody>
      </p:sp>
    </p:spTree>
    <p:extLst>
      <p:ext uri="{BB962C8B-B14F-4D97-AF65-F5344CB8AC3E}">
        <p14:creationId xmlns:p14="http://schemas.microsoft.com/office/powerpoint/2010/main" val="1729879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Sources of Information for Continuing Education</a:t>
            </a:r>
            <a:endParaRPr lang="en-US" sz="300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3733219956"/>
              </p:ext>
            </p:extLst>
          </p:nvPr>
        </p:nvGraphicFramePr>
        <p:xfrm>
          <a:off x="260945" y="1579562"/>
          <a:ext cx="8622111"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0822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fontScale="90000"/>
          </a:bodyPr>
          <a:lstStyle/>
          <a:p>
            <a:r>
              <a:rPr lang="en-US" sz="3000" dirty="0" smtClean="0"/>
              <a:t>Benefits and Non-Salary Compensation</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70486992"/>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846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Salary Range</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72101595"/>
              </p:ext>
            </p:extLst>
          </p:nvPr>
        </p:nvGraphicFramePr>
        <p:xfrm>
          <a:off x="182880" y="1579562"/>
          <a:ext cx="877824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0090" y="6269795"/>
            <a:ext cx="3914775" cy="230832"/>
          </a:xfrm>
          <a:prstGeom prst="rect">
            <a:avLst/>
          </a:prstGeom>
          <a:noFill/>
        </p:spPr>
        <p:txBody>
          <a:bodyPr wrap="square" rtlCol="0">
            <a:spAutoFit/>
          </a:bodyPr>
          <a:lstStyle/>
          <a:p>
            <a:r>
              <a:rPr lang="en-US" sz="900" dirty="0" smtClean="0"/>
              <a:t>Question asked for salary range only starting in 2017</a:t>
            </a:r>
            <a:endParaRPr lang="en-US" sz="900" dirty="0"/>
          </a:p>
        </p:txBody>
      </p:sp>
    </p:spTree>
    <p:extLst>
      <p:ext uri="{BB962C8B-B14F-4D97-AF65-F5344CB8AC3E}">
        <p14:creationId xmlns:p14="http://schemas.microsoft.com/office/powerpoint/2010/main" val="3938280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200" dirty="0" smtClean="0"/>
              <a:t>Salary Range &amp; Certification</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6486912"/>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0090" y="6269795"/>
            <a:ext cx="3914775" cy="230832"/>
          </a:xfrm>
          <a:prstGeom prst="rect">
            <a:avLst/>
          </a:prstGeom>
          <a:noFill/>
        </p:spPr>
        <p:txBody>
          <a:bodyPr wrap="square" rtlCol="0">
            <a:spAutoFit/>
          </a:bodyPr>
          <a:lstStyle/>
          <a:p>
            <a:r>
              <a:rPr lang="en-US" sz="900" dirty="0" smtClean="0"/>
              <a:t>Question asked for salary range only starting in 2017</a:t>
            </a:r>
            <a:endParaRPr lang="en-US" sz="900" dirty="0"/>
          </a:p>
        </p:txBody>
      </p:sp>
    </p:spTree>
    <p:extLst>
      <p:ext uri="{BB962C8B-B14F-4D97-AF65-F5344CB8AC3E}">
        <p14:creationId xmlns:p14="http://schemas.microsoft.com/office/powerpoint/2010/main" val="4105746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200" dirty="0" smtClean="0"/>
              <a:t>Salary Range &amp; Education</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22635166"/>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30090" y="6269795"/>
            <a:ext cx="3914775" cy="230832"/>
          </a:xfrm>
          <a:prstGeom prst="rect">
            <a:avLst/>
          </a:prstGeom>
          <a:noFill/>
        </p:spPr>
        <p:txBody>
          <a:bodyPr wrap="square" rtlCol="0">
            <a:spAutoFit/>
          </a:bodyPr>
          <a:lstStyle/>
          <a:p>
            <a:r>
              <a:rPr lang="en-US" sz="900" dirty="0" smtClean="0"/>
              <a:t>Question asked for salary range only starting in 2017</a:t>
            </a:r>
            <a:endParaRPr lang="en-US" sz="900" dirty="0"/>
          </a:p>
        </p:txBody>
      </p:sp>
    </p:spTree>
    <p:extLst>
      <p:ext uri="{BB962C8B-B14F-4D97-AF65-F5344CB8AC3E}">
        <p14:creationId xmlns:p14="http://schemas.microsoft.com/office/powerpoint/2010/main" val="2587356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Download the Survey Results</a:t>
            </a:r>
            <a:endParaRPr lang="en-US" dirty="0"/>
          </a:p>
        </p:txBody>
      </p:sp>
      <p:sp>
        <p:nvSpPr>
          <p:cNvPr id="3" name="Content Placeholder 2"/>
          <p:cNvSpPr>
            <a:spLocks noGrp="1"/>
          </p:cNvSpPr>
          <p:nvPr>
            <p:ph type="subTitle" idx="1"/>
          </p:nvPr>
        </p:nvSpPr>
        <p:spPr/>
        <p:txBody>
          <a:bodyPr/>
          <a:lstStyle/>
          <a:p>
            <a:pPr algn="ctr"/>
            <a:r>
              <a:rPr lang="en-US" dirty="0" smtClean="0">
                <a:hlinkClick r:id="rId2"/>
              </a:rPr>
              <a:t>www.himss.org/ni</a:t>
            </a:r>
            <a:r>
              <a:rPr lang="en-US" dirty="0" smtClean="0"/>
              <a:t> </a:t>
            </a:r>
            <a:endParaRPr lang="en-US" dirty="0"/>
          </a:p>
        </p:txBody>
      </p:sp>
    </p:spTree>
    <p:extLst>
      <p:ext uri="{BB962C8B-B14F-4D97-AF65-F5344CB8AC3E}">
        <p14:creationId xmlns:p14="http://schemas.microsoft.com/office/powerpoint/2010/main" val="376636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Organizations</a:t>
            </a:r>
            <a:endParaRPr lang="en-US" dirty="0"/>
          </a:p>
        </p:txBody>
      </p:sp>
      <p:sp>
        <p:nvSpPr>
          <p:cNvPr id="3" name="Content Placeholder 2"/>
          <p:cNvSpPr>
            <a:spLocks noGrp="1"/>
          </p:cNvSpPr>
          <p:nvPr>
            <p:ph idx="1"/>
          </p:nvPr>
        </p:nvSpPr>
        <p:spPr>
          <a:xfrm>
            <a:off x="443635" y="1579055"/>
            <a:ext cx="8256731" cy="4322015"/>
          </a:xfrm>
        </p:spPr>
        <p:txBody>
          <a:bodyPr>
            <a:normAutofit lnSpcReduction="10000"/>
          </a:bodyPr>
          <a:lstStyle/>
          <a:p>
            <a:pPr lvl="0"/>
            <a:r>
              <a:rPr lang="en-US" dirty="0" smtClean="0"/>
              <a:t>Alliance </a:t>
            </a:r>
            <a:r>
              <a:rPr lang="en-US" dirty="0"/>
              <a:t>for Nursing Informatics (ANI)</a:t>
            </a:r>
          </a:p>
          <a:p>
            <a:pPr lvl="0"/>
            <a:r>
              <a:rPr lang="en-US" dirty="0" smtClean="0"/>
              <a:t>American </a:t>
            </a:r>
            <a:r>
              <a:rPr lang="en-US" dirty="0"/>
              <a:t>Medical Informatics Association (AMIA)</a:t>
            </a:r>
          </a:p>
          <a:p>
            <a:pPr lvl="0"/>
            <a:r>
              <a:rPr lang="en-US" dirty="0" smtClean="0"/>
              <a:t>American </a:t>
            </a:r>
            <a:r>
              <a:rPr lang="en-US" dirty="0"/>
              <a:t>Nursing Informatics Association (ANIA)</a:t>
            </a:r>
          </a:p>
          <a:p>
            <a:pPr lvl="0"/>
            <a:r>
              <a:rPr lang="en-US" dirty="0" smtClean="0"/>
              <a:t>American </a:t>
            </a:r>
            <a:r>
              <a:rPr lang="en-US" dirty="0"/>
              <a:t>Organization of Nurse Executives (AONE)</a:t>
            </a:r>
          </a:p>
          <a:p>
            <a:pPr lvl="0"/>
            <a:r>
              <a:rPr lang="en-US" dirty="0" smtClean="0"/>
              <a:t>Association </a:t>
            </a:r>
            <a:r>
              <a:rPr lang="en-US" dirty="0"/>
              <a:t>of Pediatric Gastroenterology and Nutrition Nurses (APGNN)</a:t>
            </a:r>
          </a:p>
          <a:p>
            <a:pPr lvl="0"/>
            <a:r>
              <a:rPr lang="en-US" dirty="0" smtClean="0"/>
              <a:t>Association </a:t>
            </a:r>
            <a:r>
              <a:rPr lang="en-US" dirty="0"/>
              <a:t>of Peri Operative Registered Nurses (AORN)</a:t>
            </a:r>
          </a:p>
          <a:p>
            <a:pPr lvl="0"/>
            <a:r>
              <a:rPr lang="en-US" dirty="0" smtClean="0"/>
              <a:t>National </a:t>
            </a:r>
            <a:r>
              <a:rPr lang="en-US" dirty="0"/>
              <a:t>Council State Boards of Nursing (NCSBN)</a:t>
            </a:r>
          </a:p>
          <a:p>
            <a:pPr lvl="0"/>
            <a:r>
              <a:rPr lang="en-US" dirty="0" smtClean="0"/>
              <a:t>Society </a:t>
            </a:r>
            <a:r>
              <a:rPr lang="en-US" dirty="0"/>
              <a:t>of Gastroenterology Nurses &amp; Associates (SGNA</a:t>
            </a:r>
            <a:r>
              <a:rPr lang="en-US" dirty="0" smtClean="0"/>
              <a:t>)</a:t>
            </a:r>
            <a:endParaRPr lang="en-US" dirty="0"/>
          </a:p>
        </p:txBody>
      </p:sp>
    </p:spTree>
    <p:extLst>
      <p:ext uri="{BB962C8B-B14F-4D97-AF65-F5344CB8AC3E}">
        <p14:creationId xmlns:p14="http://schemas.microsoft.com/office/powerpoint/2010/main" val="20023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a:xfrm>
            <a:off x="364693" y="1579055"/>
            <a:ext cx="8414615" cy="4601309"/>
          </a:xfrm>
        </p:spPr>
        <p:txBody>
          <a:bodyPr>
            <a:normAutofit fontScale="55000" lnSpcReduction="20000"/>
          </a:bodyPr>
          <a:lstStyle/>
          <a:p>
            <a:pPr marL="0" indent="0">
              <a:buNone/>
            </a:pPr>
            <a:r>
              <a:rPr lang="en-US" sz="3300" b="1" dirty="0">
                <a:solidFill>
                  <a:schemeClr val="accent3"/>
                </a:solidFill>
                <a:latin typeface="Verdana" panose="020B0604030504040204" pitchFamily="34" charset="0"/>
                <a:ea typeface="Verdana" panose="020B0604030504040204" pitchFamily="34" charset="0"/>
                <a:cs typeface="Verdana" panose="020B0604030504040204" pitchFamily="34" charset="0"/>
              </a:rPr>
              <a:t>Education</a:t>
            </a:r>
          </a:p>
          <a:p>
            <a:r>
              <a:rPr lang="en-US" sz="2900" b="1" dirty="0">
                <a:solidFill>
                  <a:schemeClr val="accent3"/>
                </a:solidFill>
              </a:rPr>
              <a:t>57% </a:t>
            </a:r>
            <a:r>
              <a:rPr lang="en-US" sz="2900" dirty="0"/>
              <a:t>of respondents have a </a:t>
            </a:r>
            <a:r>
              <a:rPr lang="en-US" sz="2900" b="1" dirty="0">
                <a:solidFill>
                  <a:schemeClr val="accent3"/>
                </a:solidFill>
              </a:rPr>
              <a:t>post-graduate degree</a:t>
            </a:r>
          </a:p>
          <a:p>
            <a:r>
              <a:rPr lang="en-US" sz="2900" b="1" dirty="0">
                <a:solidFill>
                  <a:schemeClr val="accent3"/>
                </a:solidFill>
              </a:rPr>
              <a:t>41% </a:t>
            </a:r>
            <a:r>
              <a:rPr lang="en-US" sz="2900" dirty="0"/>
              <a:t>of respondents planned to </a:t>
            </a:r>
            <a:r>
              <a:rPr lang="en-US" sz="2900" b="1" dirty="0">
                <a:solidFill>
                  <a:schemeClr val="accent3"/>
                </a:solidFill>
              </a:rPr>
              <a:t>pursue additional informatics education </a:t>
            </a:r>
            <a:r>
              <a:rPr lang="en-US" sz="2900" dirty="0"/>
              <a:t>and training </a:t>
            </a:r>
          </a:p>
          <a:p>
            <a:r>
              <a:rPr lang="en-US" sz="2900" b="1" dirty="0">
                <a:solidFill>
                  <a:schemeClr val="accent3"/>
                </a:solidFill>
              </a:rPr>
              <a:t>Increase of almost 3 percentage points </a:t>
            </a:r>
            <a:r>
              <a:rPr lang="en-US" sz="2900" dirty="0"/>
              <a:t>between the 2014 and 2017 in the number of respondents who had </a:t>
            </a:r>
            <a:r>
              <a:rPr lang="en-US" sz="2900" b="1" dirty="0">
                <a:solidFill>
                  <a:schemeClr val="accent3"/>
                </a:solidFill>
              </a:rPr>
              <a:t>obtained a post-graduate degree in nursing informatics or other informatics </a:t>
            </a:r>
          </a:p>
          <a:p>
            <a:r>
              <a:rPr lang="en-US" sz="2900" b="1" dirty="0">
                <a:solidFill>
                  <a:schemeClr val="accent3"/>
                </a:solidFill>
              </a:rPr>
              <a:t>49%</a:t>
            </a:r>
            <a:r>
              <a:rPr lang="en-US" sz="2900" dirty="0"/>
              <a:t> hold some type of </a:t>
            </a:r>
            <a:r>
              <a:rPr lang="en-US" sz="2900" b="1" dirty="0">
                <a:solidFill>
                  <a:schemeClr val="accent3"/>
                </a:solidFill>
              </a:rPr>
              <a:t>certification</a:t>
            </a:r>
          </a:p>
          <a:p>
            <a:r>
              <a:rPr lang="en-US" sz="2900" b="1" dirty="0">
                <a:solidFill>
                  <a:schemeClr val="accent3"/>
                </a:solidFill>
              </a:rPr>
              <a:t>51%</a:t>
            </a:r>
            <a:r>
              <a:rPr lang="en-US" sz="2900" dirty="0"/>
              <a:t> of respondents indicated that they would be </a:t>
            </a:r>
            <a:r>
              <a:rPr lang="en-US" sz="2900" b="1" dirty="0">
                <a:solidFill>
                  <a:schemeClr val="accent3"/>
                </a:solidFill>
              </a:rPr>
              <a:t>pursuing some type of certification</a:t>
            </a:r>
            <a:r>
              <a:rPr lang="en-US" sz="2900" dirty="0"/>
              <a:t> within the next </a:t>
            </a:r>
            <a:r>
              <a:rPr lang="en-US" sz="2900" dirty="0" smtClean="0"/>
              <a:t>year </a:t>
            </a:r>
            <a:endParaRPr lang="en-US" sz="2900" dirty="0"/>
          </a:p>
          <a:p>
            <a:endParaRPr lang="en-US" dirty="0"/>
          </a:p>
          <a:p>
            <a:pPr marL="0" indent="0">
              <a:buNone/>
            </a:pPr>
            <a:r>
              <a:rPr lang="en-US" sz="3300" b="1" dirty="0">
                <a:solidFill>
                  <a:schemeClr val="accent3"/>
                </a:solidFill>
                <a:latin typeface="Verdana" panose="020B0604030504040204" pitchFamily="34" charset="0"/>
                <a:ea typeface="Verdana" panose="020B0604030504040204" pitchFamily="34" charset="0"/>
                <a:cs typeface="Verdana" panose="020B0604030504040204" pitchFamily="34" charset="0"/>
              </a:rPr>
              <a:t>Nursing and Informatics Background</a:t>
            </a:r>
          </a:p>
          <a:p>
            <a:r>
              <a:rPr lang="en-US" sz="2900" b="1" dirty="0" smtClean="0">
                <a:solidFill>
                  <a:schemeClr val="accent3"/>
                </a:solidFill>
              </a:rPr>
              <a:t>50% </a:t>
            </a:r>
            <a:r>
              <a:rPr lang="en-US" sz="2900" dirty="0"/>
              <a:t>work at a </a:t>
            </a:r>
            <a:r>
              <a:rPr lang="en-US" sz="2900" b="1" dirty="0">
                <a:solidFill>
                  <a:schemeClr val="accent3"/>
                </a:solidFill>
              </a:rPr>
              <a:t>Magnet designated hospital</a:t>
            </a:r>
            <a:r>
              <a:rPr lang="en-US" sz="2900" dirty="0"/>
              <a:t>, a 9 percentage point increase </a:t>
            </a:r>
            <a:r>
              <a:rPr lang="en-US" sz="2900" dirty="0" smtClean="0"/>
              <a:t>from 2014</a:t>
            </a:r>
            <a:endParaRPr lang="en-US" sz="2900" dirty="0"/>
          </a:p>
          <a:p>
            <a:r>
              <a:rPr lang="en-US" sz="2900" dirty="0"/>
              <a:t>Those with </a:t>
            </a:r>
            <a:r>
              <a:rPr lang="en-US" sz="2900" b="1" dirty="0">
                <a:solidFill>
                  <a:schemeClr val="accent3"/>
                </a:solidFill>
              </a:rPr>
              <a:t>1 to 5 years of clinical bedside experience decreased from 20% </a:t>
            </a:r>
            <a:r>
              <a:rPr lang="en-US" sz="2900" dirty="0"/>
              <a:t>in 2014 to 16% in 2017</a:t>
            </a:r>
          </a:p>
          <a:p>
            <a:pPr lvl="1"/>
            <a:r>
              <a:rPr lang="en-US" sz="2900" dirty="0" smtClean="0"/>
              <a:t>Perhaps suggesting </a:t>
            </a:r>
            <a:r>
              <a:rPr lang="en-US" sz="2900" dirty="0"/>
              <a:t>that even as hospitals move from the EHR implementation phase</a:t>
            </a:r>
            <a:r>
              <a:rPr lang="en-US" sz="2900" dirty="0" smtClean="0"/>
              <a:t>,	nurses </a:t>
            </a:r>
            <a:r>
              <a:rPr lang="en-US" sz="2900" dirty="0"/>
              <a:t>are </a:t>
            </a:r>
            <a:r>
              <a:rPr lang="en-US" sz="2900" dirty="0" smtClean="0"/>
              <a:t>continuing </a:t>
            </a:r>
            <a:r>
              <a:rPr lang="en-US" sz="2900" dirty="0"/>
              <a:t>in their informatics roles. </a:t>
            </a:r>
          </a:p>
        </p:txBody>
      </p:sp>
    </p:spTree>
    <p:extLst>
      <p:ext uri="{BB962C8B-B14F-4D97-AF65-F5344CB8AC3E}">
        <p14:creationId xmlns:p14="http://schemas.microsoft.com/office/powerpoint/2010/main" val="35692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443634" y="1579055"/>
            <a:ext cx="8412480" cy="4846320"/>
          </a:xfrm>
        </p:spPr>
        <p:txBody>
          <a:bodyPr>
            <a:normAutofit fontScale="55000" lnSpcReduction="20000"/>
          </a:bodyPr>
          <a:lstStyle/>
          <a:p>
            <a:pPr marL="0" indent="0">
              <a:buNone/>
            </a:pPr>
            <a:r>
              <a:rPr lang="en-US" sz="3800" b="1" dirty="0">
                <a:solidFill>
                  <a:schemeClr val="accent3"/>
                </a:solidFill>
                <a:latin typeface="Verdana" panose="020B0604030504040204" pitchFamily="34" charset="0"/>
                <a:ea typeface="Verdana" panose="020B0604030504040204" pitchFamily="34" charset="0"/>
                <a:cs typeface="Verdana" panose="020B0604030504040204" pitchFamily="34" charset="0"/>
              </a:rPr>
              <a:t>On-the-job</a:t>
            </a:r>
          </a:p>
          <a:p>
            <a:r>
              <a:rPr lang="en-US" sz="2500" b="1" dirty="0">
                <a:solidFill>
                  <a:schemeClr val="accent3"/>
                </a:solidFill>
              </a:rPr>
              <a:t>46% </a:t>
            </a:r>
            <a:r>
              <a:rPr lang="en-US" sz="2500" dirty="0"/>
              <a:t>of respondents indicated a </a:t>
            </a:r>
            <a:r>
              <a:rPr lang="en-US" sz="2500" b="1" dirty="0">
                <a:solidFill>
                  <a:schemeClr val="accent3"/>
                </a:solidFill>
              </a:rPr>
              <a:t>salary of over $</a:t>
            </a:r>
            <a:r>
              <a:rPr lang="en-US" sz="2500" b="1" dirty="0" smtClean="0">
                <a:solidFill>
                  <a:schemeClr val="accent3"/>
                </a:solidFill>
              </a:rPr>
              <a:t>100,000 </a:t>
            </a:r>
            <a:endParaRPr lang="en-US" sz="2500" b="1" dirty="0">
              <a:solidFill>
                <a:schemeClr val="accent3"/>
              </a:solidFill>
            </a:endParaRPr>
          </a:p>
          <a:p>
            <a:r>
              <a:rPr lang="en-US" sz="2500" b="1" dirty="0">
                <a:solidFill>
                  <a:schemeClr val="accent3"/>
                </a:solidFill>
              </a:rPr>
              <a:t>Increases</a:t>
            </a:r>
            <a:r>
              <a:rPr lang="en-US" sz="2500" dirty="0"/>
              <a:t> from 2014 in the number of </a:t>
            </a:r>
            <a:r>
              <a:rPr lang="en-US" sz="2500" b="1" dirty="0">
                <a:solidFill>
                  <a:schemeClr val="accent3"/>
                </a:solidFill>
              </a:rPr>
              <a:t>respondents in each salary range over $</a:t>
            </a:r>
            <a:r>
              <a:rPr lang="en-US" sz="2500" b="1" dirty="0" smtClean="0">
                <a:solidFill>
                  <a:schemeClr val="accent3"/>
                </a:solidFill>
              </a:rPr>
              <a:t>100,000</a:t>
            </a:r>
            <a:endParaRPr lang="en-US" sz="2500" b="1" dirty="0">
              <a:solidFill>
                <a:schemeClr val="accent3"/>
              </a:solidFill>
            </a:endParaRPr>
          </a:p>
          <a:p>
            <a:r>
              <a:rPr lang="en-US" sz="2500" b="1" dirty="0" smtClean="0">
                <a:solidFill>
                  <a:schemeClr val="accent3"/>
                </a:solidFill>
              </a:rPr>
              <a:t>58%</a:t>
            </a:r>
            <a:r>
              <a:rPr lang="en-US" sz="2500" dirty="0" smtClean="0"/>
              <a:t> of </a:t>
            </a:r>
            <a:r>
              <a:rPr lang="en-US" sz="2500" dirty="0"/>
              <a:t>respondents indicated that they were </a:t>
            </a:r>
            <a:r>
              <a:rPr lang="en-US" sz="2500" b="1" dirty="0">
                <a:solidFill>
                  <a:schemeClr val="accent3"/>
                </a:solidFill>
              </a:rPr>
              <a:t>satisfied or highly satisfied with their current </a:t>
            </a:r>
            <a:r>
              <a:rPr lang="en-US" sz="2500" b="1" dirty="0" smtClean="0">
                <a:solidFill>
                  <a:schemeClr val="accent3"/>
                </a:solidFill>
              </a:rPr>
              <a:t>position</a:t>
            </a:r>
            <a:r>
              <a:rPr lang="en-US" sz="2500" dirty="0" smtClean="0"/>
              <a:t> </a:t>
            </a:r>
          </a:p>
          <a:p>
            <a:r>
              <a:rPr lang="en-US" sz="2500" b="1" dirty="0" smtClean="0">
                <a:solidFill>
                  <a:schemeClr val="accent3"/>
                </a:solidFill>
              </a:rPr>
              <a:t>Majority </a:t>
            </a:r>
            <a:r>
              <a:rPr lang="en-US" sz="2500" b="1" dirty="0">
                <a:solidFill>
                  <a:schemeClr val="accent3"/>
                </a:solidFill>
              </a:rPr>
              <a:t>of respondents </a:t>
            </a:r>
            <a:r>
              <a:rPr lang="en-US" sz="2500" dirty="0"/>
              <a:t>(80%) were also </a:t>
            </a:r>
            <a:r>
              <a:rPr lang="en-US" sz="2500" b="1" dirty="0">
                <a:solidFill>
                  <a:schemeClr val="accent3"/>
                </a:solidFill>
              </a:rPr>
              <a:t>satisfied or highly satisfied with their career choice </a:t>
            </a:r>
            <a:r>
              <a:rPr lang="en-US" sz="2500" dirty="0"/>
              <a:t>in </a:t>
            </a:r>
            <a:r>
              <a:rPr lang="en-US" sz="2500" dirty="0" smtClean="0"/>
              <a:t>informatics </a:t>
            </a:r>
          </a:p>
          <a:p>
            <a:pPr lvl="1"/>
            <a:r>
              <a:rPr lang="en-US" sz="2500" dirty="0" smtClean="0"/>
              <a:t>Respondents </a:t>
            </a:r>
            <a:r>
              <a:rPr lang="en-US" sz="2500" dirty="0"/>
              <a:t>seemed to be quite satisfied with their choice of career in informatics but not as satisfied with the current position they hold</a:t>
            </a:r>
            <a:r>
              <a:rPr lang="en-US" sz="2500" dirty="0" smtClean="0"/>
              <a:t>.</a:t>
            </a:r>
            <a:endParaRPr lang="en-US" sz="2500" dirty="0"/>
          </a:p>
          <a:p>
            <a:r>
              <a:rPr lang="en-US" sz="2500" b="1" dirty="0" smtClean="0">
                <a:solidFill>
                  <a:schemeClr val="accent3"/>
                </a:solidFill>
              </a:rPr>
              <a:t>64% </a:t>
            </a:r>
            <a:r>
              <a:rPr lang="en-US" sz="2500" dirty="0"/>
              <a:t>of respondents </a:t>
            </a:r>
            <a:r>
              <a:rPr lang="en-US" sz="2500" dirty="0" smtClean="0"/>
              <a:t>do </a:t>
            </a:r>
            <a:r>
              <a:rPr lang="en-US" sz="2500" dirty="0"/>
              <a:t>not have a supervisory role and there are no individuals who report to </a:t>
            </a:r>
            <a:r>
              <a:rPr lang="en-US" sz="2500" dirty="0" smtClean="0"/>
              <a:t>them, a decrease </a:t>
            </a:r>
            <a:r>
              <a:rPr lang="en-US" sz="2500" dirty="0"/>
              <a:t>from </a:t>
            </a:r>
            <a:r>
              <a:rPr lang="en-US" sz="2500" dirty="0" smtClean="0"/>
              <a:t>67% in 2014 </a:t>
            </a:r>
          </a:p>
          <a:p>
            <a:pPr lvl="1"/>
            <a:r>
              <a:rPr lang="en-US" sz="2500" dirty="0"/>
              <a:t>R</a:t>
            </a:r>
            <a:r>
              <a:rPr lang="en-US" sz="2500" dirty="0" smtClean="0"/>
              <a:t>espondents</a:t>
            </a:r>
            <a:r>
              <a:rPr lang="en-US" sz="2500" dirty="0"/>
              <a:t>’ roles may be over larger </a:t>
            </a:r>
            <a:r>
              <a:rPr lang="en-US" sz="2500" dirty="0" smtClean="0"/>
              <a:t>departments or departments which are adding staff</a:t>
            </a:r>
            <a:endParaRPr lang="en-US" sz="2500" dirty="0"/>
          </a:p>
          <a:p>
            <a:r>
              <a:rPr lang="en-US" sz="2500" b="1" dirty="0" smtClean="0">
                <a:solidFill>
                  <a:schemeClr val="accent3"/>
                </a:solidFill>
              </a:rPr>
              <a:t>Job </a:t>
            </a:r>
            <a:r>
              <a:rPr lang="en-US" sz="2500" b="1" dirty="0">
                <a:solidFill>
                  <a:schemeClr val="accent3"/>
                </a:solidFill>
              </a:rPr>
              <a:t>responsibilities </a:t>
            </a:r>
            <a:r>
              <a:rPr lang="en-US" sz="2500" dirty="0" smtClean="0"/>
              <a:t>continue </a:t>
            </a:r>
            <a:r>
              <a:rPr lang="en-US" sz="2500" dirty="0"/>
              <a:t>to include systems implementation and utilization/optimization. While </a:t>
            </a:r>
            <a:r>
              <a:rPr lang="en-US" sz="2500" b="1" dirty="0">
                <a:solidFill>
                  <a:schemeClr val="accent3"/>
                </a:solidFill>
              </a:rPr>
              <a:t>systems development is still in the top three job responsibilities, the percent </a:t>
            </a:r>
            <a:r>
              <a:rPr lang="en-US" sz="2500" b="1" dirty="0" smtClean="0">
                <a:solidFill>
                  <a:schemeClr val="accent3"/>
                </a:solidFill>
              </a:rPr>
              <a:t>working </a:t>
            </a:r>
            <a:r>
              <a:rPr lang="en-US" sz="2500" b="1" dirty="0">
                <a:solidFill>
                  <a:schemeClr val="accent3"/>
                </a:solidFill>
              </a:rPr>
              <a:t>in this area decreased from </a:t>
            </a:r>
            <a:r>
              <a:rPr lang="en-US" sz="2500" b="1" dirty="0" smtClean="0">
                <a:solidFill>
                  <a:schemeClr val="accent3"/>
                </a:solidFill>
              </a:rPr>
              <a:t>38% </a:t>
            </a:r>
            <a:r>
              <a:rPr lang="en-US" sz="2500" b="1" dirty="0">
                <a:solidFill>
                  <a:schemeClr val="accent3"/>
                </a:solidFill>
              </a:rPr>
              <a:t>in 2014 to </a:t>
            </a:r>
            <a:r>
              <a:rPr lang="en-US" sz="2500" b="1" dirty="0" smtClean="0">
                <a:solidFill>
                  <a:schemeClr val="accent3"/>
                </a:solidFill>
              </a:rPr>
              <a:t>31% </a:t>
            </a:r>
            <a:r>
              <a:rPr lang="en-US" sz="2500" b="1" dirty="0">
                <a:solidFill>
                  <a:schemeClr val="accent3"/>
                </a:solidFill>
              </a:rPr>
              <a:t>in </a:t>
            </a:r>
            <a:r>
              <a:rPr lang="en-US" sz="2500" b="1" dirty="0" smtClean="0">
                <a:solidFill>
                  <a:schemeClr val="accent3"/>
                </a:solidFill>
              </a:rPr>
              <a:t>2017</a:t>
            </a:r>
            <a:endParaRPr lang="en-US" sz="2500" b="1" dirty="0">
              <a:solidFill>
                <a:schemeClr val="accent3"/>
              </a:solidFill>
            </a:endParaRPr>
          </a:p>
          <a:p>
            <a:r>
              <a:rPr lang="en-US" sz="2500" b="1" dirty="0">
                <a:solidFill>
                  <a:schemeClr val="accent3"/>
                </a:solidFill>
              </a:rPr>
              <a:t>Lack of administrative support as a top barrier increased from </a:t>
            </a:r>
            <a:r>
              <a:rPr lang="en-US" sz="2500" b="1" dirty="0" smtClean="0">
                <a:solidFill>
                  <a:schemeClr val="accent3"/>
                </a:solidFill>
              </a:rPr>
              <a:t>17% </a:t>
            </a:r>
            <a:r>
              <a:rPr lang="en-US" sz="2500" b="1" dirty="0">
                <a:solidFill>
                  <a:schemeClr val="accent3"/>
                </a:solidFill>
              </a:rPr>
              <a:t>in 2014 </a:t>
            </a:r>
            <a:r>
              <a:rPr lang="en-US" sz="2500" b="1" dirty="0" smtClean="0">
                <a:solidFill>
                  <a:schemeClr val="accent3"/>
                </a:solidFill>
              </a:rPr>
              <a:t>to 21% </a:t>
            </a:r>
            <a:r>
              <a:rPr lang="en-US" sz="2500" b="1" dirty="0">
                <a:solidFill>
                  <a:schemeClr val="accent3"/>
                </a:solidFill>
              </a:rPr>
              <a:t>in </a:t>
            </a:r>
            <a:r>
              <a:rPr lang="en-US" sz="2500" b="1" dirty="0" smtClean="0">
                <a:solidFill>
                  <a:schemeClr val="accent3"/>
                </a:solidFill>
              </a:rPr>
              <a:t>2017</a:t>
            </a:r>
            <a:endParaRPr lang="en-US" sz="2500" b="1" dirty="0">
              <a:solidFill>
                <a:schemeClr val="accent3"/>
              </a:solidFill>
            </a:endParaRPr>
          </a:p>
          <a:p>
            <a:r>
              <a:rPr lang="en-US" sz="2500" dirty="0"/>
              <a:t>While lack of administrative support and a lack of staffing resources were the primary barriers faced over the last two surveys, there has been a </a:t>
            </a:r>
            <a:r>
              <a:rPr lang="en-US" sz="2500" b="1" dirty="0">
                <a:solidFill>
                  <a:schemeClr val="accent3"/>
                </a:solidFill>
              </a:rPr>
              <a:t>shift in the identified barriers to success as a nurse informaticist</a:t>
            </a:r>
            <a:r>
              <a:rPr lang="en-US" sz="2500" dirty="0"/>
              <a:t>. In 2004 and 2007, the lack of financial resources was the top barrier while in 2011 it was the lack of integration and interoperability.</a:t>
            </a:r>
          </a:p>
        </p:txBody>
      </p:sp>
    </p:spTree>
    <p:extLst>
      <p:ext uri="{BB962C8B-B14F-4D97-AF65-F5344CB8AC3E}">
        <p14:creationId xmlns:p14="http://schemas.microsoft.com/office/powerpoint/2010/main" val="34013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Top Respondent Titles</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33898191"/>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612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820" y="574186"/>
            <a:ext cx="8290332" cy="804333"/>
          </a:xfrm>
        </p:spPr>
        <p:txBody>
          <a:bodyPr>
            <a:normAutofit/>
          </a:bodyPr>
          <a:lstStyle/>
          <a:p>
            <a:r>
              <a:rPr lang="en-US" sz="3000" dirty="0" smtClean="0"/>
              <a:t>Workplace</a:t>
            </a:r>
            <a:endParaRPr lang="en-US" sz="3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91429730"/>
              </p:ext>
            </p:extLst>
          </p:nvPr>
        </p:nvGraphicFramePr>
        <p:xfrm>
          <a:off x="228600" y="1579562"/>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78217" y="6352605"/>
            <a:ext cx="3914775" cy="230832"/>
          </a:xfrm>
          <a:prstGeom prst="rect">
            <a:avLst/>
          </a:prstGeom>
          <a:noFill/>
        </p:spPr>
        <p:txBody>
          <a:bodyPr wrap="square" rtlCol="0">
            <a:spAutoFit/>
          </a:bodyPr>
          <a:lstStyle/>
          <a:p>
            <a:r>
              <a:rPr lang="en-US" sz="900" dirty="0" smtClean="0"/>
              <a:t>* New selection option for 2017 survey</a:t>
            </a:r>
            <a:endParaRPr lang="en-US" sz="900" dirty="0"/>
          </a:p>
        </p:txBody>
      </p:sp>
    </p:spTree>
    <p:extLst>
      <p:ext uri="{BB962C8B-B14F-4D97-AF65-F5344CB8AC3E}">
        <p14:creationId xmlns:p14="http://schemas.microsoft.com/office/powerpoint/2010/main" val="419807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5993</TotalTime>
  <Words>1068</Words>
  <Application>Microsoft Office PowerPoint</Application>
  <PresentationFormat>On-screen Show (4:3)</PresentationFormat>
  <Paragraphs>147</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Helvetica Neue Light</vt:lpstr>
      <vt:lpstr>Verdana</vt:lpstr>
      <vt:lpstr>Office Theme</vt:lpstr>
      <vt:lpstr>2017 Nursing Informatics Workforce Survey</vt:lpstr>
      <vt:lpstr>About</vt:lpstr>
      <vt:lpstr>Nursing Informatics Defined</vt:lpstr>
      <vt:lpstr>Number of Respondents</vt:lpstr>
      <vt:lpstr>Collaborating Organizations</vt:lpstr>
      <vt:lpstr>Key Takeaways</vt:lpstr>
      <vt:lpstr>Key Takeaways</vt:lpstr>
      <vt:lpstr>Top Respondent Titles</vt:lpstr>
      <vt:lpstr>Workplace</vt:lpstr>
      <vt:lpstr>Workplace Type</vt:lpstr>
      <vt:lpstr>Hospital Magnet Status</vt:lpstr>
      <vt:lpstr>Geographic Region</vt:lpstr>
      <vt:lpstr>Advanced Practice Registered Nurse</vt:lpstr>
      <vt:lpstr>Nursing Experience</vt:lpstr>
      <vt:lpstr>Years of Clinical Experience</vt:lpstr>
      <vt:lpstr>Years of Informatics Experience</vt:lpstr>
      <vt:lpstr>Years in Current Position</vt:lpstr>
      <vt:lpstr>Percent of Time Spent on Clinical Activities</vt:lpstr>
      <vt:lpstr>Nursing Education</vt:lpstr>
      <vt:lpstr>Post-Graduate Nursing Education  2007 Compared to 2017</vt:lpstr>
      <vt:lpstr>Prior Informatics Education/Training</vt:lpstr>
      <vt:lpstr>Prior Informatics Education/Training On-the-Job Training Only</vt:lpstr>
      <vt:lpstr>Current Informatics Education/Training</vt:lpstr>
      <vt:lpstr>Certification Held</vt:lpstr>
      <vt:lpstr>Certification and Degree Level</vt:lpstr>
      <vt:lpstr>New Role with Greater Responsibility Since Becoming Certified</vt:lpstr>
      <vt:lpstr>Perceived Value in Holding Certification</vt:lpstr>
      <vt:lpstr>Impact of Certification to Career Path</vt:lpstr>
      <vt:lpstr>Time Frame Role Changed After Achieving Certification</vt:lpstr>
      <vt:lpstr>Nursing Informatics Certification Pursuing</vt:lpstr>
      <vt:lpstr>Top Barrier to Certification</vt:lpstr>
      <vt:lpstr>Department to Which You Report</vt:lpstr>
      <vt:lpstr>Total Number of Reports  (direct &amp; indirect)</vt:lpstr>
      <vt:lpstr>Senior Nursing Informatics Executive (CNIO) at Organization</vt:lpstr>
      <vt:lpstr>Reporting Structure for Senior NI Executive</vt:lpstr>
      <vt:lpstr>Job Responsibilities</vt:lpstr>
      <vt:lpstr>Applications Currently Developing/Implementing/Optimizing</vt:lpstr>
      <vt:lpstr>Application Experience (Background)</vt:lpstr>
      <vt:lpstr>Top Barrier to Success as a Nurse Informaticist</vt:lpstr>
      <vt:lpstr>Job Satisfaction in Current Position</vt:lpstr>
      <vt:lpstr>Job Satisfaction in Informatics Career Choice</vt:lpstr>
      <vt:lpstr>Sources of Information for Day-to-Day Activities</vt:lpstr>
      <vt:lpstr>Types of Sources of Information for  Day-to-Day Activities</vt:lpstr>
      <vt:lpstr>Sources of Information for Continuing Education</vt:lpstr>
      <vt:lpstr>Benefits and Non-Salary Compensation</vt:lpstr>
      <vt:lpstr>Salary Range</vt:lpstr>
      <vt:lpstr>Salary Range &amp; Certification</vt:lpstr>
      <vt:lpstr>Salary Range &amp; Education</vt:lpstr>
      <vt:lpstr>Download the Survey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Tieche, Maggy</cp:lastModifiedBy>
  <cp:revision>212</cp:revision>
  <dcterms:created xsi:type="dcterms:W3CDTF">2013-05-22T16:51:34Z</dcterms:created>
  <dcterms:modified xsi:type="dcterms:W3CDTF">2017-02-13T22:26:23Z</dcterms:modified>
</cp:coreProperties>
</file>